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7" r:id="rId1"/>
  </p:sldMasterIdLst>
  <p:notesMasterIdLst>
    <p:notesMasterId r:id="rId19"/>
  </p:notesMasterIdLst>
  <p:sldIdLst>
    <p:sldId id="264" r:id="rId2"/>
    <p:sldId id="265" r:id="rId3"/>
    <p:sldId id="266" r:id="rId4"/>
    <p:sldId id="267" r:id="rId5"/>
    <p:sldId id="268" r:id="rId6"/>
    <p:sldId id="271" r:id="rId7"/>
    <p:sldId id="277" r:id="rId8"/>
    <p:sldId id="279" r:id="rId9"/>
    <p:sldId id="278" r:id="rId10"/>
    <p:sldId id="272" r:id="rId11"/>
    <p:sldId id="273" r:id="rId12"/>
    <p:sldId id="274" r:id="rId13"/>
    <p:sldId id="275" r:id="rId14"/>
    <p:sldId id="281" r:id="rId15"/>
    <p:sldId id="285" r:id="rId16"/>
    <p:sldId id="269" r:id="rId17"/>
    <p:sldId id="283" r:id="rId18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049" autoAdjust="0"/>
    <p:restoredTop sz="86475" autoAdjust="0"/>
  </p:normalViewPr>
  <p:slideViewPr>
    <p:cSldViewPr>
      <p:cViewPr varScale="1">
        <p:scale>
          <a:sx n="63" d="100"/>
          <a:sy n="63" d="100"/>
        </p:scale>
        <p:origin x="1698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Classeur1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Feuille_de_calcul_Microsoft_Excel1.xlsx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cked"/>
        <c:varyColors val="0"/>
        <c:ser>
          <c:idx val="0"/>
          <c:order val="0"/>
          <c:invertIfNegative val="0"/>
          <c:dLbls>
            <c:dLbl>
              <c:idx val="0"/>
              <c:layout>
                <c:manualLayout>
                  <c:x val="7.3926971077287705E-3"/>
                  <c:y val="-0.31503657713245536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80%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8.33327546939229E-3"/>
                  <c:y val="-0.25764925692017127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63%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8.33327546939229E-3"/>
                  <c:y val="-0.25425753976053944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64%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6.4960953412583787E-3"/>
                  <c:y val="-0.22185008289677213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51%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5.55551697959486E-3"/>
                  <c:y val="-0.1619868091579568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34%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5.55551697959486E-3"/>
                  <c:y val="-0.162308888755950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40%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1.9692545735659002E-3"/>
                  <c:y val="-0.23321325879045454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57%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1.1963659130466986E-2"/>
                  <c:y val="-0.19778598318135596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46%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>
                <c:manualLayout>
                  <c:x val="1.1067057363996593E-2"/>
                  <c:y val="-0.15396553160759915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31%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9"/>
              <c:layout>
                <c:manualLayout>
                  <c:x val="1.0126479002333074E-2"/>
                  <c:y val="-0.1413144266021724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29%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Feuil1!$D$7:$D$16</c:f>
              <c:strCache>
                <c:ptCount val="10"/>
                <c:pt idx="0">
                  <c:v>Tachycardie</c:v>
                </c:pt>
                <c:pt idx="1">
                  <c:v>BDC assourdis</c:v>
                </c:pt>
                <c:pt idx="2">
                  <c:v>Hépatomégalie</c:v>
                </c:pt>
                <c:pt idx="3">
                  <c:v>Frottement péricardique</c:v>
                </c:pt>
                <c:pt idx="4">
                  <c:v>TVJ</c:v>
                </c:pt>
                <c:pt idx="5">
                  <c:v>RHJ</c:v>
                </c:pt>
                <c:pt idx="6">
                  <c:v>OMI</c:v>
                </c:pt>
                <c:pt idx="7">
                  <c:v>Epanchement liquidien pleural</c:v>
                </c:pt>
                <c:pt idx="8">
                  <c:v>Râles crépitant</c:v>
                </c:pt>
                <c:pt idx="9">
                  <c:v>Ascite</c:v>
                </c:pt>
              </c:strCache>
            </c:strRef>
          </c:cat>
          <c:val>
            <c:numRef>
              <c:f>Feuil1!$E$7:$E$16</c:f>
              <c:numCache>
                <c:formatCode>General</c:formatCode>
                <c:ptCount val="10"/>
                <c:pt idx="0">
                  <c:v>80</c:v>
                </c:pt>
                <c:pt idx="1">
                  <c:v>63</c:v>
                </c:pt>
                <c:pt idx="2">
                  <c:v>64</c:v>
                </c:pt>
                <c:pt idx="3">
                  <c:v>51</c:v>
                </c:pt>
                <c:pt idx="4">
                  <c:v>34</c:v>
                </c:pt>
                <c:pt idx="5">
                  <c:v>40</c:v>
                </c:pt>
                <c:pt idx="6">
                  <c:v>57</c:v>
                </c:pt>
                <c:pt idx="7">
                  <c:v>46</c:v>
                </c:pt>
                <c:pt idx="8">
                  <c:v>31</c:v>
                </c:pt>
                <c:pt idx="9">
                  <c:v>29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442423024"/>
        <c:axId val="442420848"/>
        <c:axId val="0"/>
      </c:bar3DChart>
      <c:catAx>
        <c:axId val="44242302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100" b="1"/>
            </a:pPr>
            <a:endParaRPr lang="fr-FR"/>
          </a:p>
        </c:txPr>
        <c:crossAx val="442420848"/>
        <c:crosses val="autoZero"/>
        <c:auto val="1"/>
        <c:lblAlgn val="ctr"/>
        <c:lblOffset val="100"/>
        <c:noMultiLvlLbl val="0"/>
      </c:catAx>
      <c:valAx>
        <c:axId val="442420848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442423024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25315580344123623"/>
          <c:y val="9.4695386634363748E-2"/>
          <c:w val="0.72138123359581297"/>
          <c:h val="0.5804704219664845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Feuil1!$B$1</c:f>
              <c:strCache>
                <c:ptCount val="1"/>
                <c:pt idx="0">
                  <c:v>Série 1</c:v>
                </c:pt>
              </c:strCache>
            </c:strRef>
          </c:tx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57%</a:t>
                    </a:r>
                  </a:p>
                  <a:p>
                    <a:r>
                      <a: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(n=40)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27%</a:t>
                    </a:r>
                  </a:p>
                  <a:p>
                    <a:r>
                      <a:rPr lang="en-US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(n=19)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16%</a:t>
                    </a:r>
                  </a:p>
                  <a:p>
                    <a:r>
                      <a:rPr lang="en-US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(n=11)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numFmt formatCode="0.0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Feuil1!$A$2:$A$4</c:f>
              <c:strCache>
                <c:ptCount val="3"/>
                <c:pt idx="0">
                  <c:v>Grande abondance</c:v>
                </c:pt>
                <c:pt idx="1">
                  <c:v>Moyenne abondance</c:v>
                </c:pt>
                <c:pt idx="2">
                  <c:v>Petite abondance</c:v>
                </c:pt>
              </c:strCache>
            </c:strRef>
          </c:cat>
          <c:val>
            <c:numRef>
              <c:f>Feuil1!$B$2:$B$4</c:f>
              <c:numCache>
                <c:formatCode>0.00%</c:formatCode>
                <c:ptCount val="3"/>
                <c:pt idx="0">
                  <c:v>0.57099999999999995</c:v>
                </c:pt>
                <c:pt idx="1">
                  <c:v>0.27100000000000002</c:v>
                </c:pt>
                <c:pt idx="2">
                  <c:v>0.15700000000000044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2C71-4542-82EB-101B17AAEC95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442421392"/>
        <c:axId val="442419760"/>
      </c:barChart>
      <c:catAx>
        <c:axId val="442421392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fr-FR"/>
          </a:p>
        </c:txPr>
        <c:crossAx val="442419760"/>
        <c:crosses val="autoZero"/>
        <c:auto val="1"/>
        <c:lblAlgn val="ctr"/>
        <c:lblOffset val="100"/>
        <c:noMultiLvlLbl val="0"/>
      </c:catAx>
      <c:valAx>
        <c:axId val="442419760"/>
        <c:scaling>
          <c:orientation val="minMax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r>
                  <a:rPr lang="fr-FR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Pourcentage (%)</a:t>
                </a:r>
              </a:p>
              <a:p>
                <a:pPr>
                  <a:defRPr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r>
                  <a:rPr lang="fr-FR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</a:p>
            </c:rich>
          </c:tx>
          <c:layout/>
          <c:overlay val="0"/>
        </c:title>
        <c:numFmt formatCode="0%" sourceLinked="0"/>
        <c:majorTickMark val="none"/>
        <c:minorTickMark val="none"/>
        <c:tickLblPos val="nextTo"/>
        <c:txPr>
          <a:bodyPr/>
          <a:lstStyle/>
          <a:p>
            <a: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fr-FR"/>
          </a:p>
        </c:txPr>
        <c:crossAx val="442421392"/>
        <c:crosses val="autoZero"/>
        <c:crossBetween val="between"/>
      </c:valAx>
    </c:plotArea>
    <c:plotVisOnly val="1"/>
    <c:dispBlanksAs val="gap"/>
    <c:showDLblsOverMax val="0"/>
  </c:chart>
  <c:spPr>
    <a:ln>
      <a:solidFill>
        <a:schemeClr val="bg1"/>
      </a:solidFill>
    </a:ln>
  </c:spPr>
  <c:txPr>
    <a:bodyPr/>
    <a:lstStyle/>
    <a:p>
      <a:pPr>
        <a:defRPr sz="1400" b="1"/>
      </a:pPr>
      <a:endParaRPr lang="fr-FR"/>
    </a:p>
  </c:txPr>
  <c:externalData r:id="rId2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1FC4CF-1909-4DC6-A0C0-CF727175D049}" type="datetimeFigureOut">
              <a:rPr lang="fr-FR" smtClean="0"/>
              <a:t>27/10/2021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AE05A6-D1E2-478B-B8E8-E4144191BA9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601256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La prévalence des péricardites liquidiennes en Afrique reste diversement appréciée selon les auteurs. En l’absence d’étude multicentrique, la fréquence hospitalière est élevée et varie entre 2 et 11,3% </a:t>
            </a:r>
          </a:p>
          <a:p>
            <a:pPr marL="171450" indent="-171450">
              <a:buFontTx/>
              <a:buChar char="-"/>
            </a:pPr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les manifestations cliniques à l’arrivée (le stade avancé de la dyspnée et l’importance de l’altération de l’état), les anomalies électriques (pour la plupart au stade III-IV de </a:t>
            </a:r>
            <a:r>
              <a:rPr lang="fr-F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Holzman</a:t>
            </a:r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 et </a:t>
            </a:r>
            <a:r>
              <a:rPr lang="fr-F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échocardiographiques</a:t>
            </a:r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(abondance du liquide et signes d’</a:t>
            </a:r>
            <a:r>
              <a:rPr lang="fr-F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adiastolie</a:t>
            </a:r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 </a:t>
            </a:r>
          </a:p>
          <a:p>
            <a:pPr marL="171450" indent="-171450">
              <a:buFontTx/>
              <a:buChar char="-"/>
            </a:pPr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difficulté de dosage des anticorps antinucléaires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AE05A6-D1E2-478B-B8E8-E4144191BA98}" type="slidenum">
              <a:rPr lang="fr-FR" smtClean="0"/>
              <a:t>14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554224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La prévalence des péricardites liquidiennes en Afrique reste diversement appréciée selon les auteurs. En l’absence d’étude multicentrique, la fréquence hospitalière est élevée et varie entre 2 et 11,3% </a:t>
            </a:r>
          </a:p>
          <a:p>
            <a:pPr marL="171450" indent="-171450">
              <a:buFontTx/>
              <a:buChar char="-"/>
            </a:pPr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les manifestations cliniques à l’arrivée (le stade avancé de la dyspnée et l’importance de l’altération de l’état), les anomalies électriques (pour la plupart au stade III-IV de </a:t>
            </a:r>
            <a:r>
              <a:rPr lang="fr-F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Holzman</a:t>
            </a:r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 et </a:t>
            </a:r>
            <a:r>
              <a:rPr lang="fr-F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échocardiographiques</a:t>
            </a:r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(abondance du liquide et signes d’</a:t>
            </a:r>
            <a:r>
              <a:rPr lang="fr-F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adiastolie</a:t>
            </a:r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 </a:t>
            </a:r>
          </a:p>
          <a:p>
            <a:pPr marL="171450" indent="-171450">
              <a:buFontTx/>
              <a:buChar char="-"/>
            </a:pPr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difficulté de dosage des anticorps antinucléaires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AE05A6-D1E2-478B-B8E8-E4144191BA98}" type="slidenum">
              <a:rPr lang="fr-FR" smtClean="0"/>
              <a:t>15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554224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B9BD0-029E-4565-9C84-2680253AD9B0}" type="datetimeFigureOut">
              <a:rPr lang="fr-FR" smtClean="0"/>
              <a:t>27/10/2021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9CE85-EDA2-4B49-8608-1C036009AA2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678755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B9BD0-029E-4565-9C84-2680253AD9B0}" type="datetimeFigureOut">
              <a:rPr lang="fr-FR" smtClean="0"/>
              <a:t>27/10/2021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9CE85-EDA2-4B49-8608-1C036009AA2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578974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628651" y="365125"/>
            <a:ext cx="5800725" cy="581183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B9BD0-029E-4565-9C84-2680253AD9B0}" type="datetimeFigureOut">
              <a:rPr lang="fr-FR" smtClean="0"/>
              <a:t>27/10/2021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9CE85-EDA2-4B49-8608-1C036009AA2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620855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B9BD0-029E-4565-9C84-2680253AD9B0}" type="datetimeFigureOut">
              <a:rPr lang="fr-FR" smtClean="0"/>
              <a:t>27/10/2021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9CE85-EDA2-4B49-8608-1C036009AA2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738958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23887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23887" y="4589465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B9BD0-029E-4565-9C84-2680253AD9B0}" type="datetimeFigureOut">
              <a:rPr lang="fr-FR" smtClean="0"/>
              <a:t>27/10/2021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9CE85-EDA2-4B49-8608-1C036009AA2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701249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628651" y="1825625"/>
            <a:ext cx="38862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29151" y="1825625"/>
            <a:ext cx="38862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B9BD0-029E-4565-9C84-2680253AD9B0}" type="datetimeFigureOut">
              <a:rPr lang="fr-FR" smtClean="0"/>
              <a:t>27/10/2021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9CE85-EDA2-4B49-8608-1C036009AA2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448214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29842" y="365126"/>
            <a:ext cx="78867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29842" y="1681164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29151" y="1681164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29151" y="2505075"/>
            <a:ext cx="3887391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B9BD0-029E-4565-9C84-2680253AD9B0}" type="datetimeFigureOut">
              <a:rPr lang="fr-FR" smtClean="0"/>
              <a:t>27/10/2021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9CE85-EDA2-4B49-8608-1C036009AA2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946288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B9BD0-029E-4565-9C84-2680253AD9B0}" type="datetimeFigureOut">
              <a:rPr lang="fr-FR" smtClean="0"/>
              <a:t>27/10/2021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9CE85-EDA2-4B49-8608-1C036009AA2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274623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B9BD0-029E-4565-9C84-2680253AD9B0}" type="datetimeFigureOut">
              <a:rPr lang="fr-FR" smtClean="0"/>
              <a:t>27/10/2021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9CE85-EDA2-4B49-8608-1C036009AA2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177016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9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1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9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B9BD0-029E-4565-9C84-2680253AD9B0}" type="datetimeFigureOut">
              <a:rPr lang="fr-FR" smtClean="0"/>
              <a:t>27/10/2021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9CE85-EDA2-4B49-8608-1C036009AA2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118357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9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1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9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B9BD0-029E-4565-9C84-2680253AD9B0}" type="datetimeFigureOut">
              <a:rPr lang="fr-FR" smtClean="0"/>
              <a:t>27/10/2021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9CE85-EDA2-4B49-8608-1C036009AA2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642431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9000">
              <a:schemeClr val="accent1">
                <a:lumMod val="40000"/>
                <a:lumOff val="60000"/>
              </a:schemeClr>
            </a:gs>
            <a:gs pos="0">
              <a:schemeClr val="accent1">
                <a:lumMod val="20000"/>
                <a:lumOff val="80000"/>
              </a:schemeClr>
            </a:gs>
            <a:gs pos="98000">
              <a:schemeClr val="accent1">
                <a:lumMod val="40000"/>
                <a:lumOff val="60000"/>
              </a:schemeClr>
            </a:gs>
            <a:gs pos="28000">
              <a:schemeClr val="bg1">
                <a:lumMod val="95000"/>
              </a:schemeClr>
            </a:gs>
            <a:gs pos="54000">
              <a:schemeClr val="accent6">
                <a:lumMod val="0"/>
                <a:lumOff val="100000"/>
              </a:schemeClr>
            </a:gs>
          </a:gsLst>
          <a:path path="circle">
            <a:fillToRect l="100000" b="100000"/>
          </a:path>
          <a:tileRect t="-100000" r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628651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28651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628649" y="6356352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AB9BD0-029E-4565-9C84-2680253AD9B0}" type="datetimeFigureOut">
              <a:rPr lang="fr-FR" smtClean="0"/>
              <a:t>27/10/2021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028951" y="6356352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457951" y="6356352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C9CE85-EDA2-4B49-8608-1C036009AA2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132732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99" r:id="rId2"/>
    <p:sldLayoutId id="2147483700" r:id="rId3"/>
    <p:sldLayoutId id="2147483701" r:id="rId4"/>
    <p:sldLayoutId id="2147483702" r:id="rId5"/>
    <p:sldLayoutId id="2147483703" r:id="rId6"/>
    <p:sldLayoutId id="2147483704" r:id="rId7"/>
    <p:sldLayoutId id="2147483705" r:id="rId8"/>
    <p:sldLayoutId id="2147483706" r:id="rId9"/>
    <p:sldLayoutId id="2147483707" r:id="rId10"/>
    <p:sldLayoutId id="214748370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611560" y="2201610"/>
            <a:ext cx="8064896" cy="10833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fr-FR" sz="2800" b="1" dirty="0" smtClean="0">
                <a:effectLst/>
                <a:latin typeface="Times New Roman"/>
                <a:ea typeface="Calibri"/>
                <a:cs typeface="Times New Roman"/>
              </a:rPr>
              <a:t>Caractéristiques des péricardites liquidiennes à N’Djamena (Tchad)</a:t>
            </a:r>
            <a:endParaRPr lang="fr-FR" sz="2400" dirty="0">
              <a:ea typeface="Calibri"/>
              <a:cs typeface="Times New Roman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755576" y="3821181"/>
            <a:ext cx="7776864" cy="1047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b="1" i="1" dirty="0" smtClean="0">
                <a:effectLst/>
                <a:latin typeface="Times New Roman"/>
                <a:ea typeface="Calibri"/>
                <a:cs typeface="Times New Roman"/>
              </a:rPr>
              <a:t>Auteurs</a:t>
            </a:r>
            <a:r>
              <a:rPr lang="en-US" i="1" dirty="0" smtClean="0">
                <a:effectLst/>
                <a:latin typeface="Times New Roman"/>
                <a:ea typeface="Calibri"/>
                <a:cs typeface="Times New Roman"/>
              </a:rPr>
              <a:t>: </a:t>
            </a:r>
            <a:r>
              <a:rPr lang="en-US" i="1" dirty="0" err="1" smtClean="0">
                <a:effectLst/>
                <a:latin typeface="Times New Roman"/>
                <a:ea typeface="Calibri"/>
                <a:cs typeface="Times New Roman"/>
              </a:rPr>
              <a:t>Naïbé</a:t>
            </a:r>
            <a:r>
              <a:rPr lang="en-US" i="1" dirty="0" smtClean="0">
                <a:effectLst/>
                <a:latin typeface="Times New Roman"/>
                <a:ea typeface="Calibri"/>
                <a:cs typeface="Times New Roman"/>
              </a:rPr>
              <a:t> DT, </a:t>
            </a:r>
            <a:r>
              <a:rPr lang="en-US" i="1" dirty="0" err="1" smtClean="0">
                <a:effectLst/>
                <a:latin typeface="Times New Roman"/>
                <a:ea typeface="Calibri"/>
                <a:cs typeface="Times New Roman"/>
              </a:rPr>
              <a:t>Mianroh</a:t>
            </a:r>
            <a:r>
              <a:rPr lang="en-US" i="1" dirty="0" smtClean="0">
                <a:effectLst/>
                <a:latin typeface="Times New Roman"/>
                <a:ea typeface="Calibri"/>
                <a:cs typeface="Times New Roman"/>
              </a:rPr>
              <a:t> HL, </a:t>
            </a:r>
            <a:r>
              <a:rPr lang="en-US" i="1" dirty="0" err="1" smtClean="0">
                <a:effectLst/>
                <a:latin typeface="Times New Roman"/>
                <a:ea typeface="Calibri"/>
                <a:cs typeface="Times New Roman"/>
              </a:rPr>
              <a:t>Mandi</a:t>
            </a:r>
            <a:r>
              <a:rPr lang="en-US" i="1" dirty="0" smtClean="0">
                <a:effectLst/>
                <a:latin typeface="Times New Roman"/>
                <a:ea typeface="Calibri"/>
                <a:cs typeface="Times New Roman"/>
              </a:rPr>
              <a:t> DG, </a:t>
            </a:r>
            <a:r>
              <a:rPr lang="en-US" i="1" dirty="0" err="1" smtClean="0">
                <a:effectLst/>
                <a:latin typeface="Times New Roman"/>
                <a:ea typeface="Calibri"/>
                <a:cs typeface="Times New Roman"/>
              </a:rPr>
              <a:t>Neldé</a:t>
            </a:r>
            <a:r>
              <a:rPr lang="en-US" i="1" dirty="0" smtClean="0">
                <a:effectLst/>
                <a:latin typeface="Times New Roman"/>
                <a:ea typeface="Calibri"/>
                <a:cs typeface="Times New Roman"/>
              </a:rPr>
              <a:t> L, </a:t>
            </a:r>
            <a:r>
              <a:rPr lang="en-US" i="1" dirty="0" err="1" smtClean="0">
                <a:effectLst/>
                <a:latin typeface="Times New Roman"/>
                <a:ea typeface="Calibri"/>
                <a:cs typeface="Times New Roman"/>
              </a:rPr>
              <a:t>Bamouni</a:t>
            </a:r>
            <a:r>
              <a:rPr lang="en-US" i="1" dirty="0" smtClean="0">
                <a:effectLst/>
                <a:latin typeface="Times New Roman"/>
                <a:ea typeface="Calibri"/>
                <a:cs typeface="Times New Roman"/>
              </a:rPr>
              <a:t> J, </a:t>
            </a:r>
            <a:r>
              <a:rPr lang="en-US" i="1" dirty="0" err="1" smtClean="0">
                <a:effectLst/>
                <a:latin typeface="Times New Roman"/>
                <a:ea typeface="Calibri"/>
                <a:cs typeface="Times New Roman"/>
              </a:rPr>
              <a:t>Yaméogo</a:t>
            </a:r>
            <a:r>
              <a:rPr lang="en-US" i="1" dirty="0" smtClean="0">
                <a:effectLst/>
                <a:latin typeface="Times New Roman"/>
                <a:ea typeface="Calibri"/>
                <a:cs typeface="Times New Roman"/>
              </a:rPr>
              <a:t> RA, </a:t>
            </a:r>
            <a:r>
              <a:rPr lang="en-US" i="1" dirty="0" err="1" smtClean="0">
                <a:effectLst/>
                <a:latin typeface="Times New Roman"/>
                <a:ea typeface="Calibri"/>
                <a:cs typeface="Times New Roman"/>
              </a:rPr>
              <a:t>Adjougoulta</a:t>
            </a:r>
            <a:r>
              <a:rPr lang="en-US" i="1" dirty="0" smtClean="0">
                <a:effectLst/>
                <a:latin typeface="Times New Roman"/>
                <a:ea typeface="Calibri"/>
                <a:cs typeface="Times New Roman"/>
              </a:rPr>
              <a:t> KA, </a:t>
            </a:r>
            <a:r>
              <a:rPr lang="en-US" i="1" dirty="0" err="1" smtClean="0">
                <a:effectLst/>
                <a:latin typeface="Times New Roman"/>
                <a:ea typeface="Calibri"/>
                <a:cs typeface="Times New Roman"/>
              </a:rPr>
              <a:t>Allawaye</a:t>
            </a:r>
            <a:r>
              <a:rPr lang="en-US" i="1" dirty="0" smtClean="0">
                <a:effectLst/>
                <a:latin typeface="Times New Roman"/>
                <a:ea typeface="Calibri"/>
                <a:cs typeface="Times New Roman"/>
              </a:rPr>
              <a:t> L, </a:t>
            </a:r>
            <a:r>
              <a:rPr lang="en-US" i="1" dirty="0" err="1" smtClean="0">
                <a:effectLst/>
                <a:latin typeface="Times New Roman"/>
                <a:ea typeface="Calibri"/>
                <a:cs typeface="Times New Roman"/>
              </a:rPr>
              <a:t>Ngakoutou</a:t>
            </a:r>
            <a:r>
              <a:rPr lang="en-US" i="1" dirty="0" smtClean="0">
                <a:effectLst/>
                <a:latin typeface="Times New Roman"/>
                <a:ea typeface="Calibri"/>
                <a:cs typeface="Times New Roman"/>
              </a:rPr>
              <a:t> R, </a:t>
            </a:r>
            <a:r>
              <a:rPr lang="en-US" i="1" dirty="0" err="1" smtClean="0">
                <a:effectLst/>
                <a:latin typeface="Times New Roman"/>
                <a:ea typeface="Calibri"/>
                <a:cs typeface="Times New Roman"/>
              </a:rPr>
              <a:t>Douné</a:t>
            </a:r>
            <a:r>
              <a:rPr lang="en-US" i="1" dirty="0" smtClean="0">
                <a:effectLst/>
                <a:latin typeface="Times New Roman"/>
                <a:ea typeface="Calibri"/>
                <a:cs typeface="Times New Roman"/>
              </a:rPr>
              <a:t> N, Adam A, </a:t>
            </a:r>
            <a:r>
              <a:rPr lang="en-US" i="1" dirty="0" err="1" smtClean="0">
                <a:effectLst/>
                <a:latin typeface="Times New Roman"/>
                <a:ea typeface="Calibri"/>
                <a:cs typeface="Times New Roman"/>
              </a:rPr>
              <a:t>Mbaissouroum</a:t>
            </a:r>
            <a:r>
              <a:rPr lang="en-US" i="1" dirty="0" smtClean="0">
                <a:effectLst/>
                <a:latin typeface="Times New Roman"/>
                <a:ea typeface="Calibri"/>
                <a:cs typeface="Times New Roman"/>
              </a:rPr>
              <a:t> M, </a:t>
            </a:r>
            <a:r>
              <a:rPr lang="en-US" i="1" dirty="0" err="1" smtClean="0">
                <a:effectLst/>
                <a:latin typeface="Times New Roman"/>
                <a:ea typeface="Calibri"/>
                <a:cs typeface="Times New Roman"/>
              </a:rPr>
              <a:t>Zabsonré</a:t>
            </a:r>
            <a:r>
              <a:rPr lang="en-US" i="1" dirty="0" smtClean="0">
                <a:effectLst/>
                <a:latin typeface="Times New Roman"/>
                <a:ea typeface="Calibri"/>
                <a:cs typeface="Times New Roman"/>
              </a:rPr>
              <a:t> P,</a:t>
            </a:r>
            <a:endParaRPr lang="fr-FR" sz="1600" i="1" dirty="0">
              <a:ea typeface="Calibri"/>
              <a:cs typeface="Times New Roman"/>
            </a:endParaRPr>
          </a:p>
        </p:txBody>
      </p:sp>
      <p:pic>
        <p:nvPicPr>
          <p:cNvPr id="5" name="Image 4" descr="undt-logo2.gif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16632"/>
            <a:ext cx="1512168" cy="1580922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8" name="Picture 4" descr="http://4.bp.blogspot.com/-MmQppZsDkxY/VbDpBcACgWI/AAAAAAAACpM/gI_BL7MSnO0/s1600/logo1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6257" y="116632"/>
            <a:ext cx="1696244" cy="14401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5360298"/>
            <a:ext cx="1935658" cy="15089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Image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7962" y="188640"/>
            <a:ext cx="1442110" cy="1527302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2051719" y="6095037"/>
            <a:ext cx="652078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b="1" i="1" dirty="0" smtClean="0">
                <a:solidFill>
                  <a:srgbClr val="7030A0"/>
                </a:solidFill>
              </a:rPr>
              <a:t>7</a:t>
            </a:r>
            <a:r>
              <a:rPr lang="fr-FR" b="1" i="1" baseline="30000" dirty="0" smtClean="0">
                <a:solidFill>
                  <a:srgbClr val="7030A0"/>
                </a:solidFill>
              </a:rPr>
              <a:t>ème</a:t>
            </a:r>
            <a:r>
              <a:rPr lang="fr-FR" b="1" i="1" dirty="0" smtClean="0">
                <a:solidFill>
                  <a:srgbClr val="7030A0"/>
                </a:solidFill>
              </a:rPr>
              <a:t> Journées scientifique de la société de cardiologie du Burkina</a:t>
            </a:r>
          </a:p>
          <a:p>
            <a:pPr algn="ctr"/>
            <a:r>
              <a:rPr lang="fr-FR" b="1" i="1" dirty="0" err="1" smtClean="0">
                <a:solidFill>
                  <a:srgbClr val="7030A0"/>
                </a:solidFill>
              </a:rPr>
              <a:t>Bobo-Diolasso</a:t>
            </a:r>
            <a:r>
              <a:rPr lang="fr-FR" b="1" i="1" dirty="0" smtClean="0">
                <a:solidFill>
                  <a:srgbClr val="7030A0"/>
                </a:solidFill>
              </a:rPr>
              <a:t> 27,28 et 29 Octobre 2021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200675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1825624"/>
            <a:ext cx="8515351" cy="477172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fr-FR" dirty="0" smtClean="0">
              <a:latin typeface="Times New Roman"/>
              <a:ea typeface="Calibri"/>
            </a:endParaRPr>
          </a:p>
          <a:p>
            <a:pPr>
              <a:buFont typeface="Wingdings" panose="05000000000000000000" pitchFamily="2" charset="2"/>
              <a:buChar char="Ø"/>
            </a:pPr>
            <a:endParaRPr lang="fr-FR" sz="2000" dirty="0">
              <a:latin typeface="Times New Roman"/>
              <a:ea typeface="Calibri"/>
            </a:endParaRPr>
          </a:p>
          <a:p>
            <a:pPr>
              <a:buFont typeface="Wingdings" panose="05000000000000000000" pitchFamily="2" charset="2"/>
              <a:buChar char="Ø"/>
            </a:pPr>
            <a:endParaRPr lang="fr-FR" sz="2000" dirty="0" smtClean="0">
              <a:latin typeface="Times New Roman"/>
              <a:ea typeface="Calibri"/>
            </a:endParaRPr>
          </a:p>
          <a:p>
            <a:pPr>
              <a:buFont typeface="Wingdings" panose="05000000000000000000" pitchFamily="2" charset="2"/>
              <a:buChar char="Ø"/>
            </a:pPr>
            <a:endParaRPr lang="fr-FR" sz="2000" dirty="0">
              <a:latin typeface="Times New Roman"/>
              <a:ea typeface="Calibri"/>
            </a:endParaRPr>
          </a:p>
          <a:p>
            <a:pPr>
              <a:buFont typeface="Wingdings" panose="05000000000000000000" pitchFamily="2" charset="2"/>
              <a:buChar char="Ø"/>
            </a:pPr>
            <a:endParaRPr lang="fr-FR" sz="2000" dirty="0" smtClean="0">
              <a:latin typeface="Times New Roman"/>
              <a:ea typeface="Calibri"/>
            </a:endParaRPr>
          </a:p>
          <a:p>
            <a:pPr>
              <a:buFont typeface="Wingdings" panose="05000000000000000000" pitchFamily="2" charset="2"/>
              <a:buChar char="Ø"/>
            </a:pPr>
            <a:endParaRPr lang="fr-FR" sz="2000" dirty="0">
              <a:latin typeface="Times New Roman"/>
              <a:ea typeface="Calibri"/>
            </a:endParaRPr>
          </a:p>
          <a:p>
            <a:pPr>
              <a:buFont typeface="Wingdings" panose="05000000000000000000" pitchFamily="2" charset="2"/>
              <a:buChar char="Ø"/>
            </a:pPr>
            <a:endParaRPr lang="fr-FR" sz="2000" dirty="0" smtClean="0">
              <a:latin typeface="Times New Roman"/>
              <a:ea typeface="Calibri"/>
            </a:endParaRPr>
          </a:p>
          <a:p>
            <a:pPr>
              <a:buFont typeface="Wingdings" panose="05000000000000000000" pitchFamily="2" charset="2"/>
              <a:buChar char="Ø"/>
            </a:pPr>
            <a:endParaRPr lang="fr-FR" sz="2000" dirty="0">
              <a:latin typeface="Times New Roman"/>
              <a:ea typeface="Calibri"/>
            </a:endParaRPr>
          </a:p>
          <a:p>
            <a:pPr>
              <a:buFont typeface="Wingdings" panose="05000000000000000000" pitchFamily="2" charset="2"/>
              <a:buChar char="Ø"/>
            </a:pPr>
            <a:endParaRPr lang="fr-FR" sz="2000" dirty="0" smtClean="0">
              <a:latin typeface="Times New Roman"/>
              <a:ea typeface="Calibri"/>
            </a:endParaRPr>
          </a:p>
          <a:p>
            <a:pPr marL="0" indent="0">
              <a:buNone/>
            </a:pPr>
            <a:r>
              <a:rPr lang="fr-FR" sz="2000" b="1" dirty="0">
                <a:latin typeface="Times New Roman"/>
                <a:ea typeface="Calibri"/>
              </a:rPr>
              <a:t> </a:t>
            </a:r>
            <a:r>
              <a:rPr lang="fr-FR" sz="2000" b="1" dirty="0" smtClean="0">
                <a:latin typeface="Times New Roman"/>
                <a:ea typeface="Calibri"/>
              </a:rPr>
              <a:t>                 </a:t>
            </a:r>
          </a:p>
          <a:p>
            <a:pPr marL="0" indent="0">
              <a:buNone/>
            </a:pPr>
            <a:r>
              <a:rPr lang="fr-FR" sz="2000" dirty="0" smtClean="0">
                <a:latin typeface="Times New Roman"/>
                <a:ea typeface="Calibri"/>
              </a:rPr>
              <a:t>Répartition </a:t>
            </a:r>
            <a:r>
              <a:rPr lang="fr-FR" sz="2000" dirty="0">
                <a:latin typeface="Times New Roman"/>
                <a:ea typeface="Calibri"/>
              </a:rPr>
              <a:t>des </a:t>
            </a:r>
            <a:r>
              <a:rPr lang="fr-FR" sz="2000" dirty="0" smtClean="0">
                <a:latin typeface="Times New Roman"/>
                <a:ea typeface="Calibri"/>
              </a:rPr>
              <a:t>patients en </a:t>
            </a:r>
            <a:r>
              <a:rPr lang="fr-FR" sz="2000" dirty="0">
                <a:latin typeface="Times New Roman"/>
                <a:ea typeface="Calibri"/>
              </a:rPr>
              <a:t>fonction de l’importance de </a:t>
            </a:r>
            <a:r>
              <a:rPr lang="fr-FR" sz="2000" dirty="0" smtClean="0">
                <a:latin typeface="Times New Roman"/>
                <a:ea typeface="Calibri"/>
              </a:rPr>
              <a:t>       </a:t>
            </a:r>
          </a:p>
          <a:p>
            <a:pPr marL="0" indent="0">
              <a:buNone/>
            </a:pPr>
            <a:r>
              <a:rPr lang="fr-FR" sz="2000" dirty="0" smtClean="0">
                <a:latin typeface="Times New Roman"/>
                <a:ea typeface="Calibri"/>
              </a:rPr>
              <a:t>l'épanchement </a:t>
            </a:r>
            <a:r>
              <a:rPr lang="fr-FR" sz="2000" dirty="0">
                <a:latin typeface="Times New Roman"/>
                <a:ea typeface="Calibri"/>
              </a:rPr>
              <a:t>péricardique à l'échocardiographie</a:t>
            </a:r>
            <a:endParaRPr lang="fr-FR" dirty="0"/>
          </a:p>
        </p:txBody>
      </p:sp>
      <p:sp>
        <p:nvSpPr>
          <p:cNvPr id="4" name="Titre 4"/>
          <p:cNvSpPr txBox="1">
            <a:spLocks noGrp="1"/>
          </p:cNvSpPr>
          <p:nvPr>
            <p:ph type="title"/>
          </p:nvPr>
        </p:nvSpPr>
        <p:spPr>
          <a:xfrm>
            <a:off x="-2331" y="581152"/>
            <a:ext cx="7238628" cy="6156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>
            <a:normAutofit fontScale="9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fr-FR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itannic Bold" panose="020B0903060703020204" pitchFamily="34" charset="0"/>
                <a:cs typeface="Aharoni" panose="02010803020104030203" pitchFamily="2" charset="-79"/>
              </a:rPr>
              <a:t>RESULTATS</a:t>
            </a:r>
            <a:r>
              <a:rPr lang="fr-FR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itannic Bold" panose="020B0903060703020204" pitchFamily="34" charset="0"/>
                <a:cs typeface="Aharoni" panose="02010803020104030203" pitchFamily="2" charset="-79"/>
              </a:rPr>
              <a:t> </a:t>
            </a:r>
            <a:endParaRPr lang="fr-FR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itannic Bold" panose="020B0903060703020204" pitchFamily="34" charset="0"/>
              <a:cs typeface="Aharoni" panose="02010803020104030203" pitchFamily="2" charset="-79"/>
            </a:endParaRPr>
          </a:p>
        </p:txBody>
      </p:sp>
      <p:graphicFrame>
        <p:nvGraphicFramePr>
          <p:cNvPr id="6" name="Graphique 5"/>
          <p:cNvGraphicFramePr/>
          <p:nvPr>
            <p:extLst>
              <p:ext uri="{D42A27DB-BD31-4B8C-83A1-F6EECF244321}">
                <p14:modId xmlns:p14="http://schemas.microsoft.com/office/powerpoint/2010/main" val="422417355"/>
              </p:ext>
            </p:extLst>
          </p:nvPr>
        </p:nvGraphicFramePr>
        <p:xfrm>
          <a:off x="0" y="1412776"/>
          <a:ext cx="6300192" cy="36724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08612" y="4365104"/>
            <a:ext cx="3771900" cy="2419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54313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dirty="0">
                <a:latin typeface="Times New Roman"/>
                <a:ea typeface="Calibri"/>
              </a:rPr>
              <a:t> </a:t>
            </a:r>
            <a:r>
              <a:rPr lang="fr-FR" dirty="0" smtClean="0">
                <a:latin typeface="Times New Roman"/>
                <a:ea typeface="Calibri"/>
              </a:rPr>
              <a:t> </a:t>
            </a:r>
            <a:r>
              <a:rPr lang="fr-FR" sz="2400" dirty="0" smtClean="0">
                <a:latin typeface="Times New Roman"/>
                <a:ea typeface="Calibri"/>
              </a:rPr>
              <a:t>Répartition </a:t>
            </a:r>
            <a:r>
              <a:rPr lang="fr-FR" sz="2400" dirty="0">
                <a:latin typeface="Times New Roman"/>
                <a:ea typeface="Calibri"/>
              </a:rPr>
              <a:t>des </a:t>
            </a:r>
            <a:r>
              <a:rPr lang="fr-FR" sz="2400" dirty="0" smtClean="0">
                <a:latin typeface="Times New Roman"/>
                <a:ea typeface="Calibri"/>
              </a:rPr>
              <a:t>patients </a:t>
            </a:r>
            <a:r>
              <a:rPr lang="fr-FR" sz="2400" dirty="0">
                <a:latin typeface="Times New Roman"/>
                <a:ea typeface="Calibri"/>
              </a:rPr>
              <a:t>selon les étiologies</a:t>
            </a:r>
            <a:endParaRPr lang="fr-FR" sz="3200" dirty="0"/>
          </a:p>
        </p:txBody>
      </p:sp>
      <p:sp>
        <p:nvSpPr>
          <p:cNvPr id="4" name="Titre 4"/>
          <p:cNvSpPr txBox="1">
            <a:spLocks noGrp="1"/>
          </p:cNvSpPr>
          <p:nvPr>
            <p:ph type="title"/>
          </p:nvPr>
        </p:nvSpPr>
        <p:spPr>
          <a:xfrm>
            <a:off x="-2331" y="581152"/>
            <a:ext cx="7238628" cy="6156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>
            <a:normAutofit fontScale="9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fr-FR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itannic Bold" panose="020B0903060703020204" pitchFamily="34" charset="0"/>
                <a:cs typeface="Aharoni" panose="02010803020104030203" pitchFamily="2" charset="-79"/>
              </a:rPr>
              <a:t>RESULTATS</a:t>
            </a:r>
            <a:r>
              <a:rPr lang="fr-FR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itannic Bold" panose="020B0903060703020204" pitchFamily="34" charset="0"/>
                <a:cs typeface="Aharoni" panose="02010803020104030203" pitchFamily="2" charset="-79"/>
              </a:rPr>
              <a:t> </a:t>
            </a:r>
            <a:endParaRPr lang="fr-FR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itannic Bold" panose="020B0903060703020204" pitchFamily="34" charset="0"/>
              <a:cs typeface="Aharoni" panose="02010803020104030203" pitchFamily="2" charset="-79"/>
            </a:endParaRPr>
          </a:p>
        </p:txBody>
      </p:sp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5074751"/>
              </p:ext>
            </p:extLst>
          </p:nvPr>
        </p:nvGraphicFramePr>
        <p:xfrm>
          <a:off x="899592" y="2564904"/>
          <a:ext cx="6487363" cy="3816423"/>
        </p:xfrm>
        <a:graphic>
          <a:graphicData uri="http://schemas.openxmlformats.org/drawingml/2006/table">
            <a:tbl>
              <a:tblPr/>
              <a:tblGrid>
                <a:gridCol w="3271487"/>
                <a:gridCol w="1348546"/>
                <a:gridCol w="1867330"/>
              </a:tblGrid>
              <a:tr h="424294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800" b="1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Etiologies</a:t>
                      </a:r>
                      <a:endParaRPr lang="fr-FR" sz="14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 w="4762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2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06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800" b="1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Effectifs(n)</a:t>
                      </a:r>
                      <a:endParaRPr lang="fr-FR" sz="14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 w="4762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2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800" b="1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Pourcentages(%)</a:t>
                      </a:r>
                      <a:endParaRPr lang="fr-FR" sz="14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 w="4762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2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4294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342515" algn="ctr"/>
                          <a:tab pos="3991610" algn="l"/>
                        </a:tabLst>
                      </a:pPr>
                      <a:r>
                        <a:rPr lang="fr-FR" sz="1800" b="1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Idiopathique</a:t>
                      </a:r>
                      <a:endParaRPr lang="fr-FR" sz="14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 w="4762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342515" algn="ctr"/>
                          <a:tab pos="3991610" algn="l"/>
                        </a:tabLst>
                      </a:pPr>
                      <a:r>
                        <a:rPr lang="fr-FR" sz="1800" b="1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15</a:t>
                      </a:r>
                      <a:endParaRPr lang="fr-FR" sz="14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 w="4762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342515" algn="ctr"/>
                          <a:tab pos="3991610" algn="l"/>
                        </a:tabLst>
                      </a:pPr>
                      <a:r>
                        <a:rPr lang="fr-FR" sz="1800" b="1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21</a:t>
                      </a:r>
                      <a:endParaRPr lang="fr-FR" sz="14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 w="4762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424294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Lupus érythémateux systémique</a:t>
                      </a:r>
                      <a:endParaRPr lang="fr-FR" sz="14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5842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</a:t>
                      </a:r>
                      <a:endParaRPr lang="fr-FR" sz="14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3</a:t>
                      </a:r>
                      <a:endParaRPr lang="fr-FR" sz="14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24294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342515" algn="ctr"/>
                          <a:tab pos="3991610" algn="l"/>
                        </a:tabLst>
                      </a:pPr>
                      <a:r>
                        <a:rPr lang="fr-FR" sz="180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Urémique</a:t>
                      </a:r>
                      <a:endParaRPr lang="fr-FR" sz="14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58420"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342515" algn="ctr"/>
                          <a:tab pos="3991610" algn="l"/>
                        </a:tabLst>
                      </a:pPr>
                      <a:r>
                        <a:rPr lang="fr-FR" sz="18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8</a:t>
                      </a:r>
                      <a:endParaRPr lang="fr-FR" sz="14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342515" algn="ctr"/>
                          <a:tab pos="3991610" algn="l"/>
                        </a:tabLst>
                      </a:pPr>
                      <a:r>
                        <a:rPr lang="fr-FR" sz="180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12</a:t>
                      </a:r>
                      <a:endParaRPr lang="fr-FR" sz="14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24294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342515" algn="ctr"/>
                          <a:tab pos="3991610" algn="l"/>
                        </a:tabLst>
                      </a:pPr>
                      <a:r>
                        <a:rPr lang="fr-FR" sz="18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Bactérienne</a:t>
                      </a:r>
                      <a:endParaRPr lang="fr-FR" sz="14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58420"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342515" algn="ctr"/>
                          <a:tab pos="3991610" algn="l"/>
                        </a:tabLst>
                      </a:pPr>
                      <a:r>
                        <a:rPr lang="fr-FR" sz="18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</a:t>
                      </a:r>
                      <a:endParaRPr lang="fr-FR" sz="14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342515" algn="ctr"/>
                          <a:tab pos="3991610" algn="l"/>
                        </a:tabLst>
                      </a:pPr>
                      <a:r>
                        <a:rPr lang="fr-FR" sz="18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</a:t>
                      </a:r>
                      <a:endParaRPr lang="fr-FR" sz="14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24294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342515" algn="ctr"/>
                          <a:tab pos="3991610" algn="l"/>
                        </a:tabLst>
                      </a:pPr>
                      <a:r>
                        <a:rPr lang="fr-FR" sz="1800" b="1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Tuberculose</a:t>
                      </a:r>
                      <a:endParaRPr lang="fr-FR" sz="14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12065"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342515" algn="ctr"/>
                          <a:tab pos="3991610" algn="l"/>
                        </a:tabLst>
                      </a:pPr>
                      <a:r>
                        <a:rPr lang="fr-FR" sz="1800" b="1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33</a:t>
                      </a:r>
                      <a:endParaRPr lang="fr-FR" sz="14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342515" algn="ctr"/>
                          <a:tab pos="3991610" algn="l"/>
                        </a:tabLst>
                      </a:pPr>
                      <a:r>
                        <a:rPr lang="fr-FR" sz="1800" b="1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47</a:t>
                      </a:r>
                      <a:endParaRPr lang="fr-FR" sz="14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24294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342515" algn="ctr"/>
                          <a:tab pos="3991610" algn="l"/>
                        </a:tabLst>
                      </a:pPr>
                      <a:r>
                        <a:rPr lang="fr-FR" sz="180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Néoplasie</a:t>
                      </a:r>
                      <a:endParaRPr lang="fr-FR" sz="14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104775"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342515" algn="ctr"/>
                          <a:tab pos="3991610" algn="l"/>
                        </a:tabLst>
                      </a:pPr>
                      <a:r>
                        <a:rPr lang="fr-FR" sz="180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</a:t>
                      </a:r>
                      <a:endParaRPr lang="fr-FR" sz="14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342515" algn="ctr"/>
                          <a:tab pos="3991610" algn="l"/>
                        </a:tabLst>
                      </a:pPr>
                      <a:r>
                        <a:rPr lang="fr-FR" sz="18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3</a:t>
                      </a:r>
                      <a:endParaRPr lang="fr-FR" sz="14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24294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342515" algn="ctr"/>
                          <a:tab pos="3991610" algn="l"/>
                        </a:tabLst>
                      </a:pPr>
                      <a:r>
                        <a:rPr lang="fr-FR" sz="1800" b="1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VIH/SIDA</a:t>
                      </a:r>
                      <a:endParaRPr lang="fr-FR" sz="14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127635"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342515" algn="ctr"/>
                          <a:tab pos="3991610" algn="l"/>
                        </a:tabLst>
                      </a:pPr>
                      <a:r>
                        <a:rPr lang="fr-FR" sz="1800" b="1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9</a:t>
                      </a:r>
                      <a:endParaRPr lang="fr-FR" sz="14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342515" algn="ctr"/>
                          <a:tab pos="3991610" algn="l"/>
                        </a:tabLst>
                      </a:pPr>
                      <a:r>
                        <a:rPr lang="fr-FR" sz="1800" b="1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13</a:t>
                      </a:r>
                      <a:endParaRPr lang="fr-FR" sz="14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22071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342515" algn="ctr"/>
                          <a:tab pos="3991610" algn="l"/>
                        </a:tabLst>
                      </a:pPr>
                      <a:endParaRPr lang="fr-FR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4762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8420"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342515" algn="ctr"/>
                          <a:tab pos="3991610" algn="l"/>
                        </a:tabLst>
                      </a:pPr>
                      <a:endParaRPr lang="fr-FR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4762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342515" algn="ctr"/>
                          <a:tab pos="3991610" algn="l"/>
                        </a:tabLst>
                      </a:pPr>
                      <a:endParaRPr lang="fr-FR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4762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61270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dirty="0">
                <a:latin typeface="Times New Roman"/>
                <a:ea typeface="Calibri"/>
              </a:rPr>
              <a:t> </a:t>
            </a:r>
            <a:r>
              <a:rPr lang="fr-FR" dirty="0" smtClean="0">
                <a:latin typeface="Times New Roman"/>
                <a:ea typeface="Calibri"/>
              </a:rPr>
              <a:t>  </a:t>
            </a:r>
            <a:r>
              <a:rPr lang="fr-FR" sz="2400" dirty="0" smtClean="0">
                <a:latin typeface="Times New Roman"/>
                <a:ea typeface="Calibri"/>
              </a:rPr>
              <a:t>Répartition </a:t>
            </a:r>
            <a:r>
              <a:rPr lang="fr-FR" sz="2400" dirty="0">
                <a:latin typeface="Times New Roman"/>
                <a:ea typeface="Calibri"/>
              </a:rPr>
              <a:t>des </a:t>
            </a:r>
            <a:r>
              <a:rPr lang="fr-FR" sz="2400" dirty="0" smtClean="0">
                <a:latin typeface="Times New Roman"/>
                <a:ea typeface="Calibri"/>
              </a:rPr>
              <a:t>patients </a:t>
            </a:r>
            <a:r>
              <a:rPr lang="fr-FR" sz="2400" dirty="0">
                <a:latin typeface="Times New Roman"/>
                <a:ea typeface="Calibri"/>
              </a:rPr>
              <a:t>selon les moyens thérapeutiques</a:t>
            </a:r>
            <a:endParaRPr lang="fr-FR" sz="3200" dirty="0"/>
          </a:p>
        </p:txBody>
      </p:sp>
      <p:sp>
        <p:nvSpPr>
          <p:cNvPr id="4" name="Titre 4"/>
          <p:cNvSpPr txBox="1">
            <a:spLocks noGrp="1"/>
          </p:cNvSpPr>
          <p:nvPr>
            <p:ph type="title"/>
          </p:nvPr>
        </p:nvSpPr>
        <p:spPr>
          <a:xfrm>
            <a:off x="-2331" y="581152"/>
            <a:ext cx="7238628" cy="6156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>
            <a:normAutofit fontScale="9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fr-FR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itannic Bold" panose="020B0903060703020204" pitchFamily="34" charset="0"/>
                <a:cs typeface="Aharoni" panose="02010803020104030203" pitchFamily="2" charset="-79"/>
              </a:rPr>
              <a:t>RESULTATS</a:t>
            </a:r>
            <a:r>
              <a:rPr lang="fr-FR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itannic Bold" panose="020B0903060703020204" pitchFamily="34" charset="0"/>
                <a:cs typeface="Aharoni" panose="02010803020104030203" pitchFamily="2" charset="-79"/>
              </a:rPr>
              <a:t> </a:t>
            </a:r>
            <a:endParaRPr lang="fr-FR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itannic Bold" panose="020B0903060703020204" pitchFamily="34" charset="0"/>
              <a:cs typeface="Aharoni" panose="02010803020104030203" pitchFamily="2" charset="-79"/>
            </a:endParaRPr>
          </a:p>
        </p:txBody>
      </p:sp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423267"/>
              </p:ext>
            </p:extLst>
          </p:nvPr>
        </p:nvGraphicFramePr>
        <p:xfrm>
          <a:off x="971600" y="2881154"/>
          <a:ext cx="6768752" cy="3356157"/>
        </p:xfrm>
        <a:graphic>
          <a:graphicData uri="http://schemas.openxmlformats.org/drawingml/2006/table">
            <a:tbl>
              <a:tblPr/>
              <a:tblGrid>
                <a:gridCol w="3413387"/>
                <a:gridCol w="1407040"/>
                <a:gridCol w="1948325"/>
              </a:tblGrid>
              <a:tr h="479451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800" b="1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Moyens thérapeutiques</a:t>
                      </a:r>
                      <a:endParaRPr lang="fr-FR" sz="14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 w="4762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2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06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800" b="1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Effectifs(n)</a:t>
                      </a:r>
                      <a:endParaRPr lang="fr-FR" sz="14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 w="4762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2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800" b="1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Pourcentages(%)</a:t>
                      </a:r>
                      <a:endParaRPr lang="fr-FR" sz="14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 w="4762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2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9451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342515" algn="ctr"/>
                          <a:tab pos="3991610" algn="l"/>
                        </a:tabLst>
                      </a:pPr>
                      <a:r>
                        <a:rPr lang="fr-FR" sz="1800" b="1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Corticothérapie</a:t>
                      </a:r>
                      <a:endParaRPr lang="fr-FR" sz="14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 w="4762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342515" algn="ctr"/>
                          <a:tab pos="3991610" algn="l"/>
                        </a:tabLst>
                      </a:pPr>
                      <a:r>
                        <a:rPr lang="fr-FR" sz="1800" b="1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52</a:t>
                      </a:r>
                      <a:endParaRPr lang="fr-FR" sz="14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 w="4762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342515" algn="ctr"/>
                          <a:tab pos="3991610" algn="l"/>
                        </a:tabLst>
                      </a:pPr>
                      <a:r>
                        <a:rPr lang="fr-FR" sz="1800" b="1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74</a:t>
                      </a:r>
                      <a:endParaRPr lang="fr-FR" sz="14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 w="4762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479451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Colchicine</a:t>
                      </a:r>
                      <a:endParaRPr lang="fr-FR" sz="14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5842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14</a:t>
                      </a:r>
                      <a:endParaRPr lang="fr-FR" sz="14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20</a:t>
                      </a:r>
                      <a:endParaRPr lang="fr-FR" sz="14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79451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342515" algn="ctr"/>
                          <a:tab pos="3991610" algn="l"/>
                        </a:tabLst>
                      </a:pPr>
                      <a:r>
                        <a:rPr lang="fr-FR" sz="18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Antituberculeux</a:t>
                      </a:r>
                      <a:endParaRPr lang="fr-FR" sz="14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58420"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342515" algn="ctr"/>
                          <a:tab pos="3991610" algn="l"/>
                        </a:tabLst>
                      </a:pPr>
                      <a:r>
                        <a:rPr lang="fr-FR" sz="18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33</a:t>
                      </a:r>
                      <a:endParaRPr lang="fr-FR" sz="14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342515" algn="ctr"/>
                          <a:tab pos="3991610" algn="l"/>
                        </a:tabLst>
                      </a:pPr>
                      <a:r>
                        <a:rPr lang="fr-FR" sz="18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47</a:t>
                      </a:r>
                      <a:endParaRPr lang="fr-FR" sz="14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79451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342515" algn="ctr"/>
                          <a:tab pos="3991610" algn="l"/>
                        </a:tabLst>
                      </a:pPr>
                      <a:r>
                        <a:rPr lang="fr-FR" sz="180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ARV</a:t>
                      </a:r>
                      <a:endParaRPr lang="fr-FR" sz="14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58420"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342515" algn="ctr"/>
                          <a:tab pos="3991610" algn="l"/>
                        </a:tabLst>
                      </a:pPr>
                      <a:r>
                        <a:rPr lang="fr-FR" sz="18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18</a:t>
                      </a:r>
                      <a:endParaRPr lang="fr-FR" sz="14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342515" algn="ctr"/>
                          <a:tab pos="3991610" algn="l"/>
                        </a:tabLst>
                      </a:pPr>
                      <a:r>
                        <a:rPr lang="fr-FR" sz="18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26</a:t>
                      </a:r>
                      <a:endParaRPr lang="fr-FR" sz="14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79451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342515" algn="ctr"/>
                          <a:tab pos="3991610" algn="l"/>
                        </a:tabLst>
                      </a:pPr>
                      <a:r>
                        <a:rPr lang="fr-FR" sz="180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Ponction péricardique</a:t>
                      </a:r>
                      <a:endParaRPr lang="fr-FR" sz="14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12065"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342515" algn="ctr"/>
                          <a:tab pos="3991610" algn="l"/>
                        </a:tabLst>
                      </a:pPr>
                      <a:r>
                        <a:rPr lang="fr-FR" sz="180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30</a:t>
                      </a:r>
                      <a:endParaRPr lang="fr-FR" sz="14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342515" algn="ctr"/>
                          <a:tab pos="3991610" algn="l"/>
                        </a:tabLst>
                      </a:pPr>
                      <a:r>
                        <a:rPr lang="fr-FR" sz="18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43</a:t>
                      </a:r>
                      <a:endParaRPr lang="fr-FR" sz="14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79451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342515" algn="ctr"/>
                          <a:tab pos="3991610" algn="l"/>
                        </a:tabLst>
                      </a:pPr>
                      <a:r>
                        <a:rPr lang="fr-FR" sz="180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Hémodialyse</a:t>
                      </a:r>
                      <a:endParaRPr lang="fr-FR" sz="14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4762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04775"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342515" algn="ctr"/>
                          <a:tab pos="3991610" algn="l"/>
                        </a:tabLst>
                      </a:pPr>
                      <a:r>
                        <a:rPr lang="fr-FR" sz="180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6</a:t>
                      </a:r>
                      <a:endParaRPr lang="fr-FR" sz="14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4762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342515" algn="ctr"/>
                          <a:tab pos="3991610" algn="l"/>
                        </a:tabLst>
                      </a:pPr>
                      <a:r>
                        <a:rPr lang="fr-FR" sz="18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8</a:t>
                      </a:r>
                      <a:endParaRPr lang="fr-FR" sz="14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4762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34795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fr-FR" sz="2400" u="sng" dirty="0" smtClean="0">
                <a:latin typeface="Times New Roman"/>
                <a:ea typeface="Calibri"/>
              </a:rPr>
              <a:t>Evolution/Complications</a:t>
            </a:r>
          </a:p>
          <a:p>
            <a:pPr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fr-FR" sz="2400" dirty="0" smtClean="0">
                <a:latin typeface="Times New Roman"/>
                <a:ea typeface="Calibri"/>
              </a:rPr>
              <a:t> Guérison </a:t>
            </a:r>
            <a:r>
              <a:rPr lang="fr-FR" sz="2400" dirty="0">
                <a:latin typeface="Times New Roman"/>
                <a:ea typeface="Calibri"/>
              </a:rPr>
              <a:t>=</a:t>
            </a:r>
            <a:r>
              <a:rPr lang="en-US" sz="2400" dirty="0">
                <a:latin typeface="Times New Roman"/>
                <a:ea typeface="Calibri"/>
              </a:rPr>
              <a:t>&gt;</a:t>
            </a:r>
            <a:r>
              <a:rPr lang="fr-FR" sz="2400" dirty="0">
                <a:latin typeface="Times New Roman"/>
                <a:ea typeface="Calibri"/>
              </a:rPr>
              <a:t> </a:t>
            </a:r>
            <a:r>
              <a:rPr lang="fr-FR" sz="2400" dirty="0" smtClean="0">
                <a:latin typeface="Times New Roman"/>
                <a:ea typeface="Calibri"/>
              </a:rPr>
              <a:t>54 (77%)</a:t>
            </a:r>
          </a:p>
          <a:p>
            <a:pPr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fr-FR" sz="2400" dirty="0">
                <a:latin typeface="Times New Roman"/>
                <a:ea typeface="Calibri"/>
              </a:rPr>
              <a:t> </a:t>
            </a:r>
            <a:r>
              <a:rPr lang="fr-FR" sz="2400" dirty="0" smtClean="0">
                <a:latin typeface="Times New Roman"/>
                <a:ea typeface="Calibri"/>
              </a:rPr>
              <a:t>PCC</a:t>
            </a:r>
            <a:r>
              <a:rPr lang="fr-FR" sz="2400" dirty="0">
                <a:latin typeface="Times New Roman"/>
                <a:ea typeface="Calibri"/>
              </a:rPr>
              <a:t> =</a:t>
            </a:r>
            <a:r>
              <a:rPr lang="en-US" sz="2400" dirty="0" smtClean="0">
                <a:latin typeface="Times New Roman"/>
                <a:ea typeface="Calibri"/>
              </a:rPr>
              <a:t>&gt; 4 (6%)</a:t>
            </a:r>
            <a:endParaRPr lang="fr-FR" sz="2400" dirty="0">
              <a:latin typeface="Times New Roman"/>
              <a:ea typeface="Calibri"/>
            </a:endParaRPr>
          </a:p>
          <a:p>
            <a:pPr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fr-FR" sz="2400" dirty="0">
                <a:latin typeface="Times New Roman"/>
              </a:rPr>
              <a:t> </a:t>
            </a:r>
            <a:r>
              <a:rPr lang="fr-FR" sz="2400" dirty="0" smtClean="0">
                <a:latin typeface="Times New Roman"/>
              </a:rPr>
              <a:t>Tamponnade </a:t>
            </a:r>
            <a:r>
              <a:rPr lang="fr-FR" sz="2400" dirty="0">
                <a:latin typeface="Times New Roman"/>
              </a:rPr>
              <a:t>=&gt; </a:t>
            </a:r>
            <a:r>
              <a:rPr lang="fr-FR" sz="2400" dirty="0" smtClean="0">
                <a:latin typeface="Times New Roman"/>
              </a:rPr>
              <a:t>22 (31%)</a:t>
            </a:r>
            <a:endParaRPr lang="fr-FR" sz="2400" dirty="0">
              <a:latin typeface="Times New Roman"/>
            </a:endParaRPr>
          </a:p>
          <a:p>
            <a:pPr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fr-FR" sz="2400" dirty="0">
                <a:latin typeface="Times New Roman"/>
              </a:rPr>
              <a:t> </a:t>
            </a:r>
            <a:r>
              <a:rPr lang="fr-FR" sz="2400" dirty="0" smtClean="0">
                <a:latin typeface="Times New Roman"/>
              </a:rPr>
              <a:t>Décès </a:t>
            </a:r>
            <a:r>
              <a:rPr lang="fr-FR" sz="2400" dirty="0">
                <a:latin typeface="Times New Roman"/>
              </a:rPr>
              <a:t>=&gt; </a:t>
            </a:r>
            <a:r>
              <a:rPr lang="fr-FR" sz="2400" dirty="0" smtClean="0">
                <a:latin typeface="Times New Roman"/>
                <a:ea typeface="Calibri"/>
              </a:rPr>
              <a:t> 12 (17%) </a:t>
            </a:r>
            <a:endParaRPr lang="fr-FR" sz="2400" dirty="0">
              <a:latin typeface="Times New Roman"/>
            </a:endParaRPr>
          </a:p>
          <a:p>
            <a:pPr>
              <a:lnSpc>
                <a:spcPct val="200000"/>
              </a:lnSpc>
              <a:buFont typeface="Wingdings" panose="05000000000000000000" pitchFamily="2" charset="2"/>
              <a:buChar char="Ø"/>
            </a:pPr>
            <a:endParaRPr lang="fr-FR" dirty="0"/>
          </a:p>
        </p:txBody>
      </p:sp>
      <p:sp>
        <p:nvSpPr>
          <p:cNvPr id="4" name="Titre 4"/>
          <p:cNvSpPr txBox="1">
            <a:spLocks noGrp="1"/>
          </p:cNvSpPr>
          <p:nvPr>
            <p:ph type="title"/>
          </p:nvPr>
        </p:nvSpPr>
        <p:spPr>
          <a:xfrm>
            <a:off x="-2331" y="581152"/>
            <a:ext cx="7238628" cy="6156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>
            <a:normAutofit fontScale="9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fr-FR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itannic Bold" panose="020B0903060703020204" pitchFamily="34" charset="0"/>
                <a:cs typeface="Aharoni" panose="02010803020104030203" pitchFamily="2" charset="-79"/>
              </a:rPr>
              <a:t>RESULTATS</a:t>
            </a:r>
            <a:r>
              <a:rPr lang="fr-FR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itannic Bold" panose="020B0903060703020204" pitchFamily="34" charset="0"/>
                <a:cs typeface="Aharoni" panose="02010803020104030203" pitchFamily="2" charset="-79"/>
              </a:rPr>
              <a:t> </a:t>
            </a:r>
            <a:endParaRPr lang="fr-FR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itannic Bold" panose="020B0903060703020204" pitchFamily="34" charset="0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736182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28651" y="1412776"/>
            <a:ext cx="7886700" cy="5445224"/>
          </a:xfrm>
        </p:spPr>
        <p:txBody>
          <a:bodyPr>
            <a:normAutofit/>
          </a:bodyPr>
          <a:lstStyle/>
          <a:p>
            <a:pPr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fr-FR" sz="2400" dirty="0" smtClean="0">
                <a:latin typeface="Times New Roman"/>
              </a:rPr>
              <a:t> Touche sujets jeunes, situation socioéconomique défavorable</a:t>
            </a:r>
          </a:p>
          <a:p>
            <a:pPr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fr-FR" sz="2400" dirty="0" smtClean="0">
                <a:latin typeface="Times New Roman"/>
              </a:rPr>
              <a:t> Patients reçus à </a:t>
            </a:r>
            <a:r>
              <a:rPr lang="fr-FR" sz="2400" dirty="0">
                <a:latin typeface="Times New Roman"/>
                <a:ea typeface="Calibri"/>
              </a:rPr>
              <a:t>stade avancé </a:t>
            </a:r>
            <a:r>
              <a:rPr lang="fr-FR" sz="2400" dirty="0" smtClean="0">
                <a:latin typeface="Times New Roman"/>
                <a:ea typeface="Calibri"/>
              </a:rPr>
              <a:t>(dyspnée++, AEG, Stade 3-4 de </a:t>
            </a:r>
            <a:r>
              <a:rPr lang="fr-FR" sz="2400" dirty="0" err="1" smtClean="0">
                <a:latin typeface="Times New Roman"/>
                <a:ea typeface="Calibri"/>
              </a:rPr>
              <a:t>Holzman</a:t>
            </a:r>
            <a:r>
              <a:rPr lang="fr-FR" sz="2400" dirty="0" smtClean="0">
                <a:latin typeface="Times New Roman"/>
                <a:ea typeface="Calibri"/>
              </a:rPr>
              <a:t>, Epanchement de grande abondance)</a:t>
            </a:r>
            <a:r>
              <a:rPr lang="fr-FR" dirty="0">
                <a:latin typeface="Times New Roman"/>
                <a:ea typeface="Calibri"/>
              </a:rPr>
              <a:t> =</a:t>
            </a:r>
            <a:r>
              <a:rPr lang="en-US" dirty="0" smtClean="0">
                <a:latin typeface="Times New Roman"/>
                <a:ea typeface="Calibri"/>
              </a:rPr>
              <a:t>&gt; </a:t>
            </a:r>
            <a:r>
              <a:rPr lang="en-US" sz="2400" dirty="0" err="1" smtClean="0">
                <a:latin typeface="Times New Roman"/>
                <a:ea typeface="Calibri"/>
              </a:rPr>
              <a:t>mauvais</a:t>
            </a:r>
            <a:r>
              <a:rPr lang="en-US" sz="2400" dirty="0" smtClean="0">
                <a:latin typeface="Times New Roman"/>
                <a:ea typeface="Calibri"/>
              </a:rPr>
              <a:t> </a:t>
            </a:r>
            <a:r>
              <a:rPr lang="en-US" sz="2400" dirty="0" err="1" smtClean="0">
                <a:latin typeface="Times New Roman"/>
                <a:ea typeface="Calibri"/>
              </a:rPr>
              <a:t>pronostic</a:t>
            </a:r>
            <a:endParaRPr lang="en-US" sz="2400" dirty="0" smtClean="0">
              <a:latin typeface="Times New Roman"/>
              <a:ea typeface="Calibri"/>
            </a:endParaRPr>
          </a:p>
          <a:p>
            <a:pPr marL="0" indent="0">
              <a:lnSpc>
                <a:spcPct val="150000"/>
              </a:lnSpc>
              <a:buNone/>
            </a:pPr>
            <a:endParaRPr lang="en-US" sz="2400" dirty="0" smtClean="0">
              <a:latin typeface="Times New Roman"/>
            </a:endParaRPr>
          </a:p>
        </p:txBody>
      </p:sp>
      <p:sp>
        <p:nvSpPr>
          <p:cNvPr id="4" name="Titre 4"/>
          <p:cNvSpPr txBox="1">
            <a:spLocks noGrp="1"/>
          </p:cNvSpPr>
          <p:nvPr>
            <p:ph type="title"/>
          </p:nvPr>
        </p:nvSpPr>
        <p:spPr>
          <a:xfrm>
            <a:off x="-2331" y="581152"/>
            <a:ext cx="7238628" cy="6156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>
            <a:normAutofit fontScale="9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fr-FR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itannic Bold" panose="020B0903060703020204" pitchFamily="34" charset="0"/>
                <a:cs typeface="Aharoni" panose="02010803020104030203" pitchFamily="2" charset="-79"/>
              </a:rPr>
              <a:t>COMMENTAIRE </a:t>
            </a:r>
            <a:endParaRPr lang="fr-FR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itannic Bold" panose="020B0903060703020204" pitchFamily="34" charset="0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087597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28651" y="1412776"/>
            <a:ext cx="7886700" cy="5445224"/>
          </a:xfrm>
        </p:spPr>
        <p:txBody>
          <a:bodyPr>
            <a:normAutofit/>
          </a:bodyPr>
          <a:lstStyle/>
          <a:p>
            <a:pPr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en-US" sz="2400" dirty="0" smtClean="0">
                <a:latin typeface="Times New Roman"/>
              </a:rPr>
              <a:t> </a:t>
            </a:r>
            <a:r>
              <a:rPr lang="en-US" sz="2400" dirty="0" err="1" smtClean="0">
                <a:latin typeface="Times New Roman"/>
              </a:rPr>
              <a:t>Recherche</a:t>
            </a:r>
            <a:r>
              <a:rPr lang="en-US" sz="2400" dirty="0" smtClean="0">
                <a:latin typeface="Times New Roman"/>
              </a:rPr>
              <a:t> </a:t>
            </a:r>
            <a:r>
              <a:rPr lang="en-US" sz="2400" dirty="0" err="1" smtClean="0">
                <a:latin typeface="Times New Roman"/>
              </a:rPr>
              <a:t>étiologique</a:t>
            </a:r>
            <a:r>
              <a:rPr lang="en-US" sz="2400" dirty="0" smtClean="0">
                <a:latin typeface="Times New Roman"/>
              </a:rPr>
              <a:t> difficile </a:t>
            </a:r>
            <a:r>
              <a:rPr lang="fr-FR" sz="2400" dirty="0">
                <a:latin typeface="Times New Roman"/>
                <a:ea typeface="Calibri"/>
              </a:rPr>
              <a:t>=</a:t>
            </a:r>
            <a:r>
              <a:rPr lang="en-US" sz="2400" dirty="0">
                <a:latin typeface="Times New Roman"/>
                <a:ea typeface="Calibri"/>
              </a:rPr>
              <a:t>&gt; </a:t>
            </a:r>
            <a:r>
              <a:rPr lang="en-US" sz="2400" dirty="0" err="1">
                <a:latin typeface="Times New Roman"/>
                <a:ea typeface="Calibri"/>
              </a:rPr>
              <a:t>Amélioration</a:t>
            </a:r>
            <a:r>
              <a:rPr lang="en-US" sz="2400" dirty="0">
                <a:latin typeface="Times New Roman"/>
                <a:ea typeface="Calibri"/>
              </a:rPr>
              <a:t> </a:t>
            </a:r>
            <a:r>
              <a:rPr lang="en-US" sz="2400" dirty="0" smtClean="0">
                <a:latin typeface="Times New Roman"/>
                <a:ea typeface="Calibri"/>
              </a:rPr>
              <a:t>du plateau technique</a:t>
            </a:r>
            <a:r>
              <a:rPr lang="fr-FR" sz="2400" dirty="0">
                <a:latin typeface="Times New Roman"/>
                <a:ea typeface="Calibri"/>
              </a:rPr>
              <a:t> =</a:t>
            </a:r>
            <a:r>
              <a:rPr lang="en-US" sz="2400" dirty="0">
                <a:latin typeface="Times New Roman"/>
                <a:ea typeface="Calibri"/>
              </a:rPr>
              <a:t>&gt; </a:t>
            </a:r>
            <a:r>
              <a:rPr lang="en-US" sz="2400" dirty="0" err="1" smtClean="0">
                <a:latin typeface="Times New Roman"/>
                <a:ea typeface="Calibri"/>
              </a:rPr>
              <a:t>Facilité</a:t>
            </a:r>
            <a:r>
              <a:rPr lang="en-US" sz="2400" dirty="0" smtClean="0">
                <a:latin typeface="Times New Roman"/>
                <a:ea typeface="Calibri"/>
              </a:rPr>
              <a:t> diagnostic </a:t>
            </a:r>
            <a:r>
              <a:rPr lang="fr-FR" sz="2400" dirty="0">
                <a:latin typeface="Times New Roman"/>
                <a:ea typeface="Calibri"/>
              </a:rPr>
              <a:t>=</a:t>
            </a:r>
            <a:r>
              <a:rPr lang="en-US" sz="2400" dirty="0">
                <a:latin typeface="Times New Roman"/>
                <a:ea typeface="Calibri"/>
              </a:rPr>
              <a:t>&gt; </a:t>
            </a:r>
            <a:r>
              <a:rPr lang="en-US" sz="2400" dirty="0" smtClean="0">
                <a:latin typeface="Times New Roman"/>
                <a:ea typeface="Calibri"/>
              </a:rPr>
              <a:t>PEC</a:t>
            </a:r>
          </a:p>
          <a:p>
            <a:pPr lvl="0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en-US" sz="2400" dirty="0">
                <a:latin typeface="Times New Roman"/>
              </a:rPr>
              <a:t> </a:t>
            </a:r>
            <a:r>
              <a:rPr lang="fr-FR" sz="2400" dirty="0">
                <a:solidFill>
                  <a:prstClr val="black"/>
                </a:solidFill>
                <a:latin typeface="Times New Roman"/>
              </a:rPr>
              <a:t>L</a:t>
            </a:r>
            <a:r>
              <a:rPr lang="fr-FR" sz="2400" dirty="0">
                <a:solidFill>
                  <a:prstClr val="black"/>
                </a:solidFill>
                <a:latin typeface="Times New Roman"/>
                <a:ea typeface="Calibri"/>
              </a:rPr>
              <a:t>a tuberculose = première cause des épanchements péricardiques persistance de l’infection à VIH </a:t>
            </a:r>
            <a:endParaRPr lang="fr-FR" sz="2400" dirty="0">
              <a:solidFill>
                <a:prstClr val="black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sz="2400" dirty="0" smtClean="0">
              <a:latin typeface="Times New Roman"/>
            </a:endParaRPr>
          </a:p>
        </p:txBody>
      </p:sp>
      <p:sp>
        <p:nvSpPr>
          <p:cNvPr id="4" name="Titre 4"/>
          <p:cNvSpPr txBox="1">
            <a:spLocks noGrp="1"/>
          </p:cNvSpPr>
          <p:nvPr>
            <p:ph type="title"/>
          </p:nvPr>
        </p:nvSpPr>
        <p:spPr>
          <a:xfrm>
            <a:off x="-2331" y="581152"/>
            <a:ext cx="7238628" cy="6156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>
            <a:normAutofit fontScale="9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fr-FR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itannic Bold" panose="020B0903060703020204" pitchFamily="34" charset="0"/>
                <a:cs typeface="Aharoni" panose="02010803020104030203" pitchFamily="2" charset="-79"/>
              </a:rPr>
              <a:t>COMMENTAIRE </a:t>
            </a:r>
            <a:endParaRPr lang="fr-FR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itannic Bold" panose="020B0903060703020204" pitchFamily="34" charset="0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411499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28650" y="1825625"/>
            <a:ext cx="8191821" cy="4351338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fr-FR" dirty="0" smtClean="0">
                <a:latin typeface="Times New Roman"/>
                <a:ea typeface="Calibri"/>
              </a:rPr>
              <a:t> </a:t>
            </a:r>
            <a:r>
              <a:rPr lang="fr-FR" sz="2400" dirty="0" smtClean="0">
                <a:latin typeface="Times New Roman"/>
                <a:ea typeface="Calibri"/>
              </a:rPr>
              <a:t>Les </a:t>
            </a:r>
            <a:r>
              <a:rPr lang="fr-FR" sz="2400" dirty="0">
                <a:latin typeface="Times New Roman"/>
                <a:ea typeface="Calibri"/>
              </a:rPr>
              <a:t>péricardites liquidiennes sont </a:t>
            </a:r>
            <a:r>
              <a:rPr lang="fr-FR" sz="2400" dirty="0" smtClean="0">
                <a:latin typeface="Times New Roman"/>
                <a:ea typeface="Calibri"/>
              </a:rPr>
              <a:t>fréquentes, graves et mortelles au Tchad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fr-FR" sz="2400" dirty="0" smtClean="0">
                <a:latin typeface="Times New Roman"/>
                <a:ea typeface="Calibri"/>
              </a:rPr>
              <a:t> La lutte contre le VIH/SIDA++</a:t>
            </a:r>
          </a:p>
          <a:p>
            <a:pPr algn="just">
              <a:lnSpc>
                <a:spcPct val="150000"/>
              </a:lnSpc>
              <a:spcAft>
                <a:spcPts val="1000"/>
              </a:spcAft>
              <a:buFont typeface="Wingdings" panose="05000000000000000000" pitchFamily="2" charset="2"/>
              <a:buChar char="Ø"/>
            </a:pPr>
            <a:r>
              <a:rPr lang="fr-FR" sz="2400" dirty="0">
                <a:latin typeface="Times New Roman"/>
              </a:rPr>
              <a:t> </a:t>
            </a:r>
            <a:r>
              <a:rPr lang="fr-FR" sz="2400" dirty="0">
                <a:latin typeface="Times New Roman"/>
                <a:ea typeface="Calibri"/>
                <a:cs typeface="Times New Roman"/>
              </a:rPr>
              <a:t>Une prise en charge précoce permettra d’améliorer son pronostic.  </a:t>
            </a:r>
            <a:endParaRPr lang="fr-FR" sz="2000" dirty="0">
              <a:ea typeface="Calibri"/>
              <a:cs typeface="Times New Roman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fr-FR" dirty="0"/>
          </a:p>
        </p:txBody>
      </p:sp>
      <p:sp>
        <p:nvSpPr>
          <p:cNvPr id="4" name="Titre 4"/>
          <p:cNvSpPr txBox="1">
            <a:spLocks noGrp="1"/>
          </p:cNvSpPr>
          <p:nvPr>
            <p:ph type="title"/>
          </p:nvPr>
        </p:nvSpPr>
        <p:spPr>
          <a:xfrm>
            <a:off x="-2331" y="581152"/>
            <a:ext cx="7238628" cy="6156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>
            <a:normAutofit fontScale="9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fr-FR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itannic Bold" panose="020B0903060703020204" pitchFamily="34" charset="0"/>
                <a:cs typeface="Aharoni" panose="02010803020104030203" pitchFamily="2" charset="-79"/>
              </a:rPr>
              <a:t>CONCLUSION</a:t>
            </a:r>
            <a:r>
              <a:rPr lang="fr-FR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itannic Bold" panose="020B0903060703020204" pitchFamily="34" charset="0"/>
                <a:cs typeface="Aharoni" panose="02010803020104030203" pitchFamily="2" charset="-79"/>
              </a:rPr>
              <a:t> </a:t>
            </a:r>
            <a:endParaRPr lang="fr-FR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itannic Bold" panose="020B0903060703020204" pitchFamily="34" charset="0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93022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Titre 4"/>
          <p:cNvSpPr txBox="1">
            <a:spLocks/>
          </p:cNvSpPr>
          <p:nvPr/>
        </p:nvSpPr>
        <p:spPr>
          <a:xfrm>
            <a:off x="-2332" y="44624"/>
            <a:ext cx="9146331" cy="1623713"/>
          </a:xfrm>
          <a:prstGeom prst="rect">
            <a:avLst/>
          </a:prstGeom>
          <a:solidFill>
            <a:schemeClr val="accent1">
              <a:lumMod val="75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r-FR" sz="8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itannic Bold" panose="020B0903060703020204" pitchFamily="34" charset="0"/>
                <a:cs typeface="Aharoni" panose="02010803020104030203" pitchFamily="2" charset="-79"/>
              </a:rPr>
              <a:t>M</a:t>
            </a:r>
            <a:r>
              <a:rPr lang="fr-FR" sz="8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itannic Bold" panose="020B0903060703020204" pitchFamily="34" charset="0"/>
                <a:cs typeface="Aharoni" panose="02010803020104030203" pitchFamily="2" charset="-79"/>
              </a:rPr>
              <a:t>ERCI</a:t>
            </a:r>
            <a:r>
              <a:rPr lang="fr-FR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itannic Bold" panose="020B0903060703020204" pitchFamily="34" charset="0"/>
                <a:cs typeface="Aharoni" panose="02010803020104030203" pitchFamily="2" charset="-79"/>
              </a:rPr>
              <a:t> </a:t>
            </a:r>
            <a:endParaRPr lang="fr-FR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itannic Bold" panose="020B0903060703020204" pitchFamily="34" charset="0"/>
              <a:cs typeface="Aharoni" panose="02010803020104030203" pitchFamily="2" charset="-79"/>
            </a:endParaRPr>
          </a:p>
        </p:txBody>
      </p:sp>
      <p:pic>
        <p:nvPicPr>
          <p:cNvPr id="5" name="Picture 2" descr="http://3.bp.blogspot.com/-Uyt8lSQgrNU/UFHi26j0G9I/AAAAAAAAA6U/t8PmQ1GTjEc/s390/IMG_0655%2B-%2BCopi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1668337"/>
            <a:ext cx="9143999" cy="51837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9057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28650" y="1412776"/>
            <a:ext cx="8191821" cy="4351338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fr-FR" sz="2400" b="1" dirty="0">
                <a:latin typeface="Times New Roman"/>
                <a:ea typeface="Calibri"/>
              </a:rPr>
              <a:t>La pathologie </a:t>
            </a:r>
            <a:r>
              <a:rPr lang="fr-FR" sz="2400" b="1" dirty="0" smtClean="0">
                <a:latin typeface="Times New Roman"/>
                <a:ea typeface="Calibri"/>
              </a:rPr>
              <a:t>péricardique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fr-FR" sz="2400" dirty="0" smtClean="0">
                <a:latin typeface="Times New Roman"/>
                <a:ea typeface="Calibri"/>
              </a:rPr>
              <a:t> La </a:t>
            </a:r>
            <a:r>
              <a:rPr lang="fr-FR" sz="2400" dirty="0">
                <a:latin typeface="Times New Roman"/>
                <a:ea typeface="Calibri"/>
              </a:rPr>
              <a:t>quatrième cause </a:t>
            </a:r>
            <a:r>
              <a:rPr lang="fr-FR" sz="2400" dirty="0" smtClean="0">
                <a:latin typeface="Times New Roman"/>
                <a:ea typeface="Calibri"/>
              </a:rPr>
              <a:t>des </a:t>
            </a:r>
            <a:r>
              <a:rPr lang="fr-FR" sz="2400" dirty="0">
                <a:latin typeface="Times New Roman"/>
                <a:ea typeface="Calibri"/>
              </a:rPr>
              <a:t>maladies </a:t>
            </a:r>
            <a:r>
              <a:rPr lang="fr-FR" sz="2400" dirty="0" smtClean="0">
                <a:latin typeface="Times New Roman"/>
                <a:ea typeface="Calibri"/>
              </a:rPr>
              <a:t>cardiovasculaires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fr-FR" sz="2400" dirty="0" smtClean="0">
                <a:latin typeface="Times New Roman"/>
                <a:ea typeface="Calibri"/>
              </a:rPr>
              <a:t> 2 </a:t>
            </a:r>
            <a:r>
              <a:rPr lang="fr-FR" sz="2400" dirty="0">
                <a:latin typeface="Times New Roman"/>
                <a:ea typeface="Calibri"/>
              </a:rPr>
              <a:t>à </a:t>
            </a:r>
            <a:r>
              <a:rPr lang="fr-FR" sz="2400" dirty="0" smtClean="0">
                <a:latin typeface="Times New Roman"/>
                <a:ea typeface="Calibri"/>
              </a:rPr>
              <a:t>5% </a:t>
            </a:r>
            <a:r>
              <a:rPr lang="fr-FR" sz="2400" dirty="0">
                <a:latin typeface="Times New Roman"/>
                <a:ea typeface="Calibri"/>
              </a:rPr>
              <a:t>des admissions </a:t>
            </a:r>
            <a:r>
              <a:rPr lang="fr-FR" sz="2400" dirty="0" smtClean="0">
                <a:latin typeface="Times New Roman"/>
                <a:ea typeface="Calibri"/>
              </a:rPr>
              <a:t>hospitalières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fr-FR" sz="2400" dirty="0" smtClean="0">
                <a:latin typeface="Times New Roman"/>
                <a:ea typeface="Calibri"/>
              </a:rPr>
              <a:t> En </a:t>
            </a:r>
            <a:r>
              <a:rPr lang="fr-FR" sz="2400" dirty="0">
                <a:latin typeface="Times New Roman"/>
                <a:ea typeface="Calibri"/>
              </a:rPr>
              <a:t>Afrique subsaharienne, la fréquence </a:t>
            </a:r>
            <a:r>
              <a:rPr lang="fr-FR" sz="2400" dirty="0" smtClean="0">
                <a:latin typeface="Times New Roman"/>
                <a:ea typeface="Calibri"/>
              </a:rPr>
              <a:t>élevée</a:t>
            </a:r>
            <a:r>
              <a:rPr lang="fr-FR" sz="2400" dirty="0">
                <a:latin typeface="Times New Roman"/>
                <a:ea typeface="Calibri"/>
              </a:rPr>
              <a:t>, en rapport </a:t>
            </a:r>
            <a:r>
              <a:rPr lang="fr-FR" sz="2400" dirty="0" smtClean="0">
                <a:latin typeface="Times New Roman"/>
                <a:ea typeface="Calibri"/>
              </a:rPr>
              <a:t>la </a:t>
            </a:r>
            <a:r>
              <a:rPr lang="fr-FR" sz="2400" dirty="0">
                <a:latin typeface="Times New Roman"/>
                <a:ea typeface="Calibri"/>
              </a:rPr>
              <a:t>pandémie du </a:t>
            </a:r>
            <a:r>
              <a:rPr lang="fr-FR" sz="2400" dirty="0" smtClean="0">
                <a:latin typeface="Times New Roman"/>
                <a:ea typeface="Calibri"/>
              </a:rPr>
              <a:t>VIH-SIDA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fr-FR" sz="2400" dirty="0">
                <a:latin typeface="Times New Roman"/>
              </a:rPr>
              <a:t> C</a:t>
            </a:r>
            <a:r>
              <a:rPr lang="fr-FR" sz="2400" dirty="0">
                <a:latin typeface="Times New Roman"/>
                <a:ea typeface="Calibri"/>
              </a:rPr>
              <a:t>omplications graves tamponnade </a:t>
            </a:r>
            <a:r>
              <a:rPr lang="fr-FR" sz="2400" dirty="0" smtClean="0">
                <a:latin typeface="Times New Roman"/>
                <a:ea typeface="Calibri"/>
              </a:rPr>
              <a:t>ou PCC</a:t>
            </a:r>
            <a:endParaRPr lang="fr-FR" dirty="0"/>
          </a:p>
        </p:txBody>
      </p:sp>
      <p:sp>
        <p:nvSpPr>
          <p:cNvPr id="4" name="Titre 4"/>
          <p:cNvSpPr txBox="1">
            <a:spLocks noGrp="1"/>
          </p:cNvSpPr>
          <p:nvPr>
            <p:ph type="title"/>
          </p:nvPr>
        </p:nvSpPr>
        <p:spPr>
          <a:xfrm>
            <a:off x="-2331" y="365128"/>
            <a:ext cx="7238628" cy="6156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>
            <a:normAutofit fontScale="9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fr-FR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itannic Bold" panose="020B0903060703020204" pitchFamily="34" charset="0"/>
                <a:cs typeface="Aharoni" panose="02010803020104030203" pitchFamily="2" charset="-79"/>
              </a:rPr>
              <a:t>INTRODUCTION </a:t>
            </a:r>
            <a:endParaRPr lang="fr-FR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itannic Bold" panose="020B0903060703020204" pitchFamily="34" charset="0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043156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200000"/>
              </a:lnSpc>
              <a:spcAft>
                <a:spcPts val="1000"/>
              </a:spcAft>
              <a:buFont typeface="Wingdings" panose="05000000000000000000" pitchFamily="2" charset="2"/>
              <a:buChar char="Ø"/>
            </a:pPr>
            <a:r>
              <a:rPr lang="fr-FR" dirty="0" smtClean="0">
                <a:latin typeface="Times New Roman"/>
                <a:ea typeface="Calibri"/>
                <a:cs typeface="Times New Roman"/>
              </a:rPr>
              <a:t> </a:t>
            </a:r>
            <a:r>
              <a:rPr lang="fr-FR" sz="2400" dirty="0" smtClean="0">
                <a:latin typeface="Times New Roman"/>
                <a:ea typeface="Calibri"/>
                <a:cs typeface="Times New Roman"/>
              </a:rPr>
              <a:t>Evaluer la prévalence</a:t>
            </a:r>
          </a:p>
          <a:p>
            <a:pPr algn="just">
              <a:lnSpc>
                <a:spcPct val="200000"/>
              </a:lnSpc>
              <a:spcAft>
                <a:spcPts val="1000"/>
              </a:spcAft>
              <a:buFont typeface="Wingdings" panose="05000000000000000000" pitchFamily="2" charset="2"/>
              <a:buChar char="Ø"/>
            </a:pPr>
            <a:r>
              <a:rPr lang="fr-FR" sz="2400" dirty="0">
                <a:latin typeface="Times New Roman"/>
                <a:ea typeface="Calibri"/>
                <a:cs typeface="Times New Roman"/>
              </a:rPr>
              <a:t> </a:t>
            </a:r>
            <a:r>
              <a:rPr lang="fr-FR" sz="2400" dirty="0" smtClean="0">
                <a:latin typeface="Times New Roman"/>
                <a:ea typeface="Calibri"/>
                <a:cs typeface="Times New Roman"/>
              </a:rPr>
              <a:t>Etudier caractéristiques cliniques</a:t>
            </a:r>
            <a:r>
              <a:rPr lang="fr-FR" sz="2400" dirty="0">
                <a:latin typeface="Times New Roman"/>
                <a:ea typeface="Calibri"/>
                <a:cs typeface="Times New Roman"/>
              </a:rPr>
              <a:t>, </a:t>
            </a:r>
            <a:r>
              <a:rPr lang="fr-FR" sz="2400" dirty="0" smtClean="0">
                <a:latin typeface="Times New Roman"/>
                <a:ea typeface="Calibri"/>
                <a:cs typeface="Times New Roman"/>
              </a:rPr>
              <a:t>paracliniques et étiologiques des </a:t>
            </a:r>
            <a:r>
              <a:rPr lang="fr-FR" sz="2400" dirty="0">
                <a:latin typeface="Times New Roman"/>
                <a:ea typeface="Calibri"/>
                <a:cs typeface="Times New Roman"/>
              </a:rPr>
              <a:t>péricardites liquidiennes observées au Centre Hospitalier Universitaire la Référence Nationale (CHU-RN) de N’Djamena.</a:t>
            </a:r>
            <a:endParaRPr lang="fr-FR" sz="2000" dirty="0">
              <a:ea typeface="Calibri"/>
              <a:cs typeface="Times New Roman"/>
            </a:endParaRPr>
          </a:p>
          <a:p>
            <a:endParaRPr lang="fr-FR" dirty="0"/>
          </a:p>
        </p:txBody>
      </p:sp>
      <p:sp>
        <p:nvSpPr>
          <p:cNvPr id="4" name="Titre 4"/>
          <p:cNvSpPr txBox="1">
            <a:spLocks noGrp="1"/>
          </p:cNvSpPr>
          <p:nvPr>
            <p:ph type="title"/>
          </p:nvPr>
        </p:nvSpPr>
        <p:spPr>
          <a:xfrm>
            <a:off x="-2331" y="581152"/>
            <a:ext cx="7238628" cy="6156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>
            <a:normAutofit fontScale="9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fr-FR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itannic Bold" panose="020B0903060703020204" pitchFamily="34" charset="0"/>
                <a:cs typeface="Aharoni" panose="02010803020104030203" pitchFamily="2" charset="-79"/>
              </a:rPr>
              <a:t>OBJECTIFS </a:t>
            </a:r>
            <a:endParaRPr lang="fr-FR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itannic Bold" panose="020B0903060703020204" pitchFamily="34" charset="0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764755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fr-FR" dirty="0" smtClean="0">
                <a:latin typeface="Times New Roman"/>
                <a:ea typeface="Calibri"/>
              </a:rPr>
              <a:t> </a:t>
            </a:r>
            <a:r>
              <a:rPr lang="fr-FR" sz="2400" u="sng" dirty="0" smtClean="0">
                <a:latin typeface="Times New Roman"/>
                <a:ea typeface="Calibri"/>
              </a:rPr>
              <a:t>Type</a:t>
            </a:r>
            <a:r>
              <a:rPr lang="fr-FR" sz="2400" dirty="0" smtClean="0">
                <a:latin typeface="Times New Roman"/>
                <a:ea typeface="Calibri"/>
              </a:rPr>
              <a:t>: Transversale descriptive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fr-FR" sz="2400" dirty="0">
                <a:latin typeface="Times New Roman"/>
              </a:rPr>
              <a:t> </a:t>
            </a:r>
            <a:r>
              <a:rPr lang="fr-FR" sz="2400" u="sng" dirty="0" smtClean="0">
                <a:latin typeface="Times New Roman"/>
              </a:rPr>
              <a:t>Durée</a:t>
            </a:r>
            <a:r>
              <a:rPr lang="fr-FR" sz="2400" dirty="0" smtClean="0">
                <a:latin typeface="Times New Roman"/>
              </a:rPr>
              <a:t>: </a:t>
            </a:r>
            <a:r>
              <a:rPr lang="fr-FR" sz="2400" dirty="0" smtClean="0">
                <a:latin typeface="Times New Roman"/>
                <a:ea typeface="Calibri"/>
              </a:rPr>
              <a:t>de </a:t>
            </a:r>
            <a:r>
              <a:rPr lang="fr-FR" sz="2400" dirty="0">
                <a:latin typeface="Times New Roman"/>
                <a:ea typeface="Calibri"/>
              </a:rPr>
              <a:t>janvier 2017 à décembre </a:t>
            </a:r>
            <a:r>
              <a:rPr lang="fr-FR" sz="2400" dirty="0" smtClean="0">
                <a:latin typeface="Times New Roman"/>
                <a:ea typeface="Calibri"/>
              </a:rPr>
              <a:t>2019</a:t>
            </a:r>
            <a:r>
              <a:rPr lang="fr-FR" sz="2400" dirty="0">
                <a:latin typeface="Times New Roman"/>
              </a:rPr>
              <a:t> </a:t>
            </a:r>
            <a:r>
              <a:rPr lang="fr-FR" sz="2400" dirty="0" smtClean="0">
                <a:latin typeface="Times New Roman"/>
              </a:rPr>
              <a:t>(03</a:t>
            </a:r>
            <a:r>
              <a:rPr lang="fr-FR" sz="2400" dirty="0" smtClean="0">
                <a:latin typeface="Times New Roman"/>
                <a:ea typeface="Calibri"/>
              </a:rPr>
              <a:t> ans)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fr-FR" sz="2400" dirty="0">
                <a:latin typeface="Times New Roman"/>
              </a:rPr>
              <a:t> </a:t>
            </a:r>
            <a:r>
              <a:rPr lang="fr-FR" sz="2400" u="sng" dirty="0" smtClean="0">
                <a:latin typeface="Times New Roman"/>
              </a:rPr>
              <a:t>Cadre</a:t>
            </a:r>
            <a:r>
              <a:rPr lang="fr-FR" sz="2400" dirty="0" smtClean="0">
                <a:latin typeface="Times New Roman"/>
              </a:rPr>
              <a:t>: </a:t>
            </a:r>
            <a:r>
              <a:rPr lang="fr-FR" sz="2400" dirty="0">
                <a:latin typeface="Times New Roman"/>
                <a:ea typeface="Calibri"/>
              </a:rPr>
              <a:t>CHU-RN de N’Djamena</a:t>
            </a:r>
            <a:endParaRPr lang="fr-FR" sz="2400" dirty="0" smtClean="0">
              <a:latin typeface="Times New Roman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fr-FR" sz="2400" dirty="0">
                <a:latin typeface="Times New Roman"/>
              </a:rPr>
              <a:t> </a:t>
            </a:r>
            <a:r>
              <a:rPr lang="fr-FR" sz="2400" u="sng" dirty="0" smtClean="0">
                <a:latin typeface="Times New Roman"/>
              </a:rPr>
              <a:t>Critère d’inclusion</a:t>
            </a:r>
            <a:r>
              <a:rPr lang="fr-FR" sz="2400" dirty="0" smtClean="0">
                <a:latin typeface="Times New Roman"/>
              </a:rPr>
              <a:t>: Patients </a:t>
            </a:r>
            <a:r>
              <a:rPr lang="fr-FR" sz="2400" dirty="0">
                <a:latin typeface="Times New Roman"/>
                <a:ea typeface="Calibri"/>
              </a:rPr>
              <a:t>hospitalisés </a:t>
            </a:r>
            <a:r>
              <a:rPr lang="fr-FR" sz="2400" dirty="0" smtClean="0">
                <a:latin typeface="Times New Roman"/>
                <a:ea typeface="Calibri"/>
              </a:rPr>
              <a:t>pour </a:t>
            </a:r>
            <a:r>
              <a:rPr lang="fr-FR" sz="2400" dirty="0">
                <a:latin typeface="Times New Roman"/>
                <a:ea typeface="Calibri"/>
              </a:rPr>
              <a:t>une péricardite liquidienne confirmée à </a:t>
            </a:r>
            <a:r>
              <a:rPr lang="fr-FR" sz="2400" dirty="0" smtClean="0">
                <a:latin typeface="Times New Roman"/>
                <a:ea typeface="Calibri"/>
              </a:rPr>
              <a:t>l’ETT </a:t>
            </a:r>
            <a:r>
              <a:rPr lang="fr-FR" sz="2400" dirty="0">
                <a:latin typeface="Times New Roman"/>
                <a:ea typeface="Calibri"/>
              </a:rPr>
              <a:t>et consentant à participer à l’étude</a:t>
            </a:r>
            <a:r>
              <a:rPr lang="fr-FR" dirty="0">
                <a:latin typeface="Times New Roman"/>
                <a:ea typeface="Calibri"/>
              </a:rPr>
              <a:t>.</a:t>
            </a:r>
            <a:endParaRPr lang="fr-FR" dirty="0"/>
          </a:p>
        </p:txBody>
      </p:sp>
      <p:sp>
        <p:nvSpPr>
          <p:cNvPr id="4" name="Titre 4"/>
          <p:cNvSpPr txBox="1">
            <a:spLocks noGrp="1"/>
          </p:cNvSpPr>
          <p:nvPr>
            <p:ph type="title"/>
          </p:nvPr>
        </p:nvSpPr>
        <p:spPr>
          <a:xfrm>
            <a:off x="-2331" y="581152"/>
            <a:ext cx="7238628" cy="6156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>
            <a:normAutofit fontScale="9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fr-FR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itannic Bold" panose="020B0903060703020204" pitchFamily="34" charset="0"/>
                <a:cs typeface="Aharoni" panose="02010803020104030203" pitchFamily="2" charset="-79"/>
              </a:rPr>
              <a:t>METHODOLOGIE</a:t>
            </a:r>
            <a:r>
              <a:rPr lang="fr-FR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itannic Bold" panose="020B0903060703020204" pitchFamily="34" charset="0"/>
                <a:cs typeface="Aharoni" panose="02010803020104030203" pitchFamily="2" charset="-79"/>
              </a:rPr>
              <a:t> </a:t>
            </a:r>
            <a:endParaRPr lang="fr-FR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itannic Bold" panose="020B0903060703020204" pitchFamily="34" charset="0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6745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28651" y="1628800"/>
            <a:ext cx="7886700" cy="4351338"/>
          </a:xfrm>
        </p:spPr>
        <p:txBody>
          <a:bodyPr/>
          <a:lstStyle/>
          <a:p>
            <a:pPr>
              <a:lnSpc>
                <a:spcPct val="250000"/>
              </a:lnSpc>
              <a:buFont typeface="Wingdings" panose="05000000000000000000" pitchFamily="2" charset="2"/>
              <a:buChar char="Ø"/>
            </a:pPr>
            <a:r>
              <a:rPr lang="fr-FR" dirty="0" smtClean="0">
                <a:latin typeface="Times New Roman"/>
                <a:ea typeface="Calibri"/>
              </a:rPr>
              <a:t> </a:t>
            </a:r>
            <a:r>
              <a:rPr lang="fr-FR" sz="2400" dirty="0" smtClean="0">
                <a:latin typeface="Times New Roman"/>
                <a:ea typeface="Calibri"/>
              </a:rPr>
              <a:t>hospitalisés =</a:t>
            </a:r>
            <a:r>
              <a:rPr lang="en-US" sz="2400" dirty="0" smtClean="0">
                <a:latin typeface="Times New Roman"/>
                <a:ea typeface="Calibri"/>
              </a:rPr>
              <a:t>&gt;</a:t>
            </a:r>
            <a:r>
              <a:rPr lang="fr-FR" sz="2400" dirty="0" smtClean="0">
                <a:latin typeface="Times New Roman"/>
                <a:ea typeface="Calibri"/>
              </a:rPr>
              <a:t> 1805 patients</a:t>
            </a:r>
          </a:p>
          <a:p>
            <a:pPr>
              <a:lnSpc>
                <a:spcPct val="250000"/>
              </a:lnSpc>
              <a:buFont typeface="Wingdings" panose="05000000000000000000" pitchFamily="2" charset="2"/>
              <a:buChar char="Ø"/>
            </a:pPr>
            <a:r>
              <a:rPr lang="fr-FR" sz="2400" dirty="0">
                <a:latin typeface="Times New Roman"/>
              </a:rPr>
              <a:t> </a:t>
            </a:r>
            <a:r>
              <a:rPr lang="fr-FR" sz="2400" dirty="0" smtClean="0">
                <a:latin typeface="Times New Roman"/>
              </a:rPr>
              <a:t>Péricardite liquidienne =&gt; 78 (4,3%)</a:t>
            </a:r>
          </a:p>
          <a:p>
            <a:pPr>
              <a:lnSpc>
                <a:spcPct val="250000"/>
              </a:lnSpc>
              <a:buFont typeface="Wingdings" panose="05000000000000000000" pitchFamily="2" charset="2"/>
              <a:buChar char="Ø"/>
            </a:pPr>
            <a:r>
              <a:rPr lang="fr-FR" sz="2400" dirty="0">
                <a:latin typeface="Times New Roman"/>
              </a:rPr>
              <a:t> </a:t>
            </a:r>
            <a:r>
              <a:rPr lang="fr-FR" sz="2400" dirty="0" smtClean="0">
                <a:latin typeface="Times New Roman"/>
              </a:rPr>
              <a:t>Age moyenne =&gt; </a:t>
            </a:r>
            <a:r>
              <a:rPr lang="fr-FR" sz="2400" dirty="0">
                <a:latin typeface="Times New Roman"/>
                <a:ea typeface="Calibri"/>
              </a:rPr>
              <a:t>35,84 ± 14 ans, </a:t>
            </a:r>
            <a:r>
              <a:rPr lang="fr-FR" sz="2400" dirty="0" smtClean="0">
                <a:latin typeface="Times New Roman"/>
                <a:ea typeface="Calibri"/>
              </a:rPr>
              <a:t>[ </a:t>
            </a:r>
            <a:r>
              <a:rPr lang="fr-FR" sz="2400" dirty="0">
                <a:latin typeface="Times New Roman"/>
                <a:ea typeface="Calibri"/>
              </a:rPr>
              <a:t>16 et 73 ans]. </a:t>
            </a:r>
            <a:endParaRPr lang="fr-FR" sz="2400" dirty="0" smtClean="0">
              <a:latin typeface="Times New Roman"/>
            </a:endParaRPr>
          </a:p>
          <a:p>
            <a:pPr>
              <a:lnSpc>
                <a:spcPct val="250000"/>
              </a:lnSpc>
              <a:buFont typeface="Wingdings" panose="05000000000000000000" pitchFamily="2" charset="2"/>
              <a:buChar char="Ø"/>
            </a:pPr>
            <a:r>
              <a:rPr lang="fr-FR" sz="2400" dirty="0" smtClean="0">
                <a:latin typeface="Times New Roman"/>
              </a:rPr>
              <a:t> Sexe ratio =&gt; </a:t>
            </a:r>
            <a:r>
              <a:rPr lang="fr-FR" sz="2400" dirty="0">
                <a:latin typeface="Times New Roman"/>
                <a:ea typeface="Calibri"/>
              </a:rPr>
              <a:t>0,89</a:t>
            </a:r>
            <a:endParaRPr lang="fr-FR" sz="2400" dirty="0"/>
          </a:p>
        </p:txBody>
      </p:sp>
      <p:sp>
        <p:nvSpPr>
          <p:cNvPr id="4" name="Titre 4"/>
          <p:cNvSpPr txBox="1">
            <a:spLocks noGrp="1"/>
          </p:cNvSpPr>
          <p:nvPr>
            <p:ph type="title"/>
          </p:nvPr>
        </p:nvSpPr>
        <p:spPr>
          <a:xfrm>
            <a:off x="-2331" y="581152"/>
            <a:ext cx="7238628" cy="6156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>
            <a:normAutofit fontScale="9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fr-FR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itannic Bold" panose="020B0903060703020204" pitchFamily="34" charset="0"/>
                <a:cs typeface="Aharoni" panose="02010803020104030203" pitchFamily="2" charset="-79"/>
              </a:rPr>
              <a:t>RESULTATS</a:t>
            </a:r>
            <a:r>
              <a:rPr lang="fr-FR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itannic Bold" panose="020B0903060703020204" pitchFamily="34" charset="0"/>
                <a:cs typeface="Aharoni" panose="02010803020104030203" pitchFamily="2" charset="-79"/>
              </a:rPr>
              <a:t> </a:t>
            </a:r>
            <a:endParaRPr lang="fr-FR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itannic Bold" panose="020B0903060703020204" pitchFamily="34" charset="0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4263536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27584" y="1885974"/>
            <a:ext cx="7886700" cy="4351338"/>
          </a:xfrm>
        </p:spPr>
        <p:txBody>
          <a:bodyPr/>
          <a:lstStyle/>
          <a:p>
            <a:pPr marL="0" indent="0">
              <a:buNone/>
            </a:pPr>
            <a:r>
              <a:rPr lang="fr-FR" dirty="0">
                <a:latin typeface="Times New Roman"/>
                <a:ea typeface="Calibri"/>
              </a:rPr>
              <a:t> </a:t>
            </a:r>
            <a:r>
              <a:rPr lang="fr-FR" dirty="0" smtClean="0">
                <a:latin typeface="Times New Roman"/>
                <a:ea typeface="Calibri"/>
              </a:rPr>
              <a:t>     </a:t>
            </a:r>
            <a:r>
              <a:rPr lang="fr-FR" sz="2400" dirty="0" smtClean="0">
                <a:latin typeface="Times New Roman"/>
                <a:ea typeface="Calibri"/>
              </a:rPr>
              <a:t>Répartition </a:t>
            </a:r>
            <a:r>
              <a:rPr lang="fr-FR" sz="2400" dirty="0">
                <a:latin typeface="Times New Roman"/>
                <a:ea typeface="Calibri"/>
              </a:rPr>
              <a:t>des </a:t>
            </a:r>
            <a:r>
              <a:rPr lang="fr-FR" sz="2400" dirty="0" smtClean="0">
                <a:latin typeface="Times New Roman"/>
                <a:ea typeface="Calibri"/>
              </a:rPr>
              <a:t>patients </a:t>
            </a:r>
            <a:r>
              <a:rPr lang="fr-FR" sz="2400" dirty="0">
                <a:latin typeface="Times New Roman"/>
                <a:ea typeface="Calibri"/>
              </a:rPr>
              <a:t>selon les signes fonctionnels</a:t>
            </a:r>
            <a:endParaRPr lang="fr-FR" dirty="0"/>
          </a:p>
        </p:txBody>
      </p:sp>
      <p:sp>
        <p:nvSpPr>
          <p:cNvPr id="4" name="Titre 4"/>
          <p:cNvSpPr txBox="1">
            <a:spLocks noGrp="1"/>
          </p:cNvSpPr>
          <p:nvPr>
            <p:ph type="title"/>
          </p:nvPr>
        </p:nvSpPr>
        <p:spPr>
          <a:xfrm>
            <a:off x="-2331" y="581152"/>
            <a:ext cx="7238628" cy="6156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>
            <a:normAutofit fontScale="9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fr-FR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itannic Bold" panose="020B0903060703020204" pitchFamily="34" charset="0"/>
                <a:cs typeface="Aharoni" panose="02010803020104030203" pitchFamily="2" charset="-79"/>
              </a:rPr>
              <a:t>RESULTATS</a:t>
            </a:r>
            <a:r>
              <a:rPr lang="fr-FR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itannic Bold" panose="020B0903060703020204" pitchFamily="34" charset="0"/>
                <a:cs typeface="Aharoni" panose="02010803020104030203" pitchFamily="2" charset="-79"/>
              </a:rPr>
              <a:t> </a:t>
            </a:r>
            <a:endParaRPr lang="fr-FR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itannic Bold" panose="020B0903060703020204" pitchFamily="34" charset="0"/>
              <a:cs typeface="Aharoni" panose="02010803020104030203" pitchFamily="2" charset="-79"/>
            </a:endParaRPr>
          </a:p>
        </p:txBody>
      </p:sp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5367161"/>
              </p:ext>
            </p:extLst>
          </p:nvPr>
        </p:nvGraphicFramePr>
        <p:xfrm>
          <a:off x="1331640" y="2721134"/>
          <a:ext cx="6840761" cy="3156138"/>
        </p:xfrm>
        <a:graphic>
          <a:graphicData uri="http://schemas.openxmlformats.org/drawingml/2006/table">
            <a:tbl>
              <a:tblPr/>
              <a:tblGrid>
                <a:gridCol w="2809483"/>
                <a:gridCol w="1967367"/>
                <a:gridCol w="2063911"/>
              </a:tblGrid>
              <a:tr h="526023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800" b="1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Signes fonctionnels</a:t>
                      </a:r>
                      <a:endParaRPr lang="fr-FR" sz="18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 w="4762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2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034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800" b="1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Effectifs(n)</a:t>
                      </a:r>
                      <a:endParaRPr lang="fr-FR" sz="18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 w="4762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2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842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800" b="1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Pourcentage(%)</a:t>
                      </a:r>
                      <a:endParaRPr lang="fr-FR" sz="18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 w="4762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2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6023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632710" algn="ctr"/>
                          <a:tab pos="4211320" algn="l"/>
                        </a:tabLst>
                      </a:pPr>
                      <a:r>
                        <a:rPr lang="fr-FR" sz="1800" b="1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Dyspnée</a:t>
                      </a:r>
                      <a:endParaRPr lang="fr-FR" sz="18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 w="4762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556260"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632710" algn="ctr"/>
                          <a:tab pos="4211320" algn="l"/>
                        </a:tabLst>
                      </a:pPr>
                      <a:r>
                        <a:rPr lang="fr-FR" sz="1800" b="1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63</a:t>
                      </a:r>
                      <a:endParaRPr lang="fr-FR" sz="18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 w="4762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706755"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632710" algn="ctr"/>
                          <a:tab pos="4211320" algn="l"/>
                        </a:tabLst>
                      </a:pPr>
                      <a:r>
                        <a:rPr lang="fr-FR" sz="1800" b="1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90</a:t>
                      </a:r>
                      <a:endParaRPr lang="fr-FR" sz="18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 w="4762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526023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632710" algn="ctr"/>
                          <a:tab pos="4211320" algn="l"/>
                        </a:tabLst>
                      </a:pPr>
                      <a:r>
                        <a:rPr lang="fr-FR" sz="1800" b="1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Douleur thoracique</a:t>
                      </a:r>
                      <a:endParaRPr lang="fr-FR" sz="18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556260"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632710" algn="ctr"/>
                          <a:tab pos="4211320" algn="l"/>
                        </a:tabLst>
                      </a:pPr>
                      <a:r>
                        <a:rPr lang="fr-FR" sz="1800" b="1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61</a:t>
                      </a:r>
                      <a:endParaRPr lang="fr-FR" sz="18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764540"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632710" algn="ctr"/>
                          <a:tab pos="4211320" algn="l"/>
                        </a:tabLst>
                      </a:pPr>
                      <a:r>
                        <a:rPr lang="fr-FR" sz="1800" b="1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87</a:t>
                      </a:r>
                      <a:endParaRPr lang="fr-FR" sz="18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26023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632710" algn="ctr"/>
                          <a:tab pos="4211320" algn="l"/>
                        </a:tabLst>
                      </a:pPr>
                      <a:r>
                        <a:rPr lang="fr-FR" sz="18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Toux</a:t>
                      </a: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579120"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632710" algn="ctr"/>
                          <a:tab pos="4211320" algn="l"/>
                        </a:tabLst>
                      </a:pPr>
                      <a:r>
                        <a:rPr lang="fr-FR" sz="180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39</a:t>
                      </a: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764540"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632710" algn="ctr"/>
                          <a:tab pos="4211320" algn="l"/>
                        </a:tabLst>
                      </a:pPr>
                      <a:r>
                        <a:rPr lang="fr-FR" sz="180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56</a:t>
                      </a: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26023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632710" algn="ctr"/>
                          <a:tab pos="4211320" algn="l"/>
                        </a:tabLst>
                      </a:pPr>
                      <a:r>
                        <a:rPr lang="fr-FR" sz="18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Sueur profuse</a:t>
                      </a: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556260"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632710" algn="ctr"/>
                          <a:tab pos="4211320" algn="l"/>
                        </a:tabLst>
                      </a:pPr>
                      <a:r>
                        <a:rPr lang="fr-FR" sz="180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14</a:t>
                      </a: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764540"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632710" algn="ctr"/>
                          <a:tab pos="4211320" algn="l"/>
                        </a:tabLst>
                      </a:pPr>
                      <a:r>
                        <a:rPr lang="fr-FR" sz="180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20</a:t>
                      </a: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26023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632710" algn="ctr"/>
                          <a:tab pos="4211320" algn="l"/>
                        </a:tabLst>
                      </a:pPr>
                      <a:r>
                        <a:rPr lang="fr-FR" sz="18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Arthralgie</a:t>
                      </a: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25475"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632710" algn="ctr"/>
                          <a:tab pos="4211320" algn="l"/>
                        </a:tabLst>
                      </a:pPr>
                      <a:r>
                        <a:rPr lang="fr-FR" sz="18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57250"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632710" algn="ctr"/>
                          <a:tab pos="4211320" algn="l"/>
                        </a:tabLst>
                      </a:pPr>
                      <a:r>
                        <a:rPr lang="fr-FR" sz="18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9032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28651" y="1484784"/>
            <a:ext cx="7886700" cy="4692179"/>
          </a:xfrm>
        </p:spPr>
        <p:txBody>
          <a:bodyPr/>
          <a:lstStyle/>
          <a:p>
            <a:pPr marL="0" indent="0">
              <a:buNone/>
            </a:pPr>
            <a:r>
              <a:rPr lang="fr-FR" dirty="0">
                <a:latin typeface="Times New Roman"/>
                <a:ea typeface="Calibri"/>
              </a:rPr>
              <a:t> </a:t>
            </a:r>
            <a:r>
              <a:rPr lang="fr-FR" dirty="0" smtClean="0">
                <a:latin typeface="Times New Roman"/>
                <a:ea typeface="Calibri"/>
              </a:rPr>
              <a:t> </a:t>
            </a:r>
          </a:p>
          <a:p>
            <a:pPr marL="0" indent="0">
              <a:buNone/>
            </a:pPr>
            <a:endParaRPr lang="fr-FR" dirty="0">
              <a:latin typeface="Times New Roman"/>
              <a:ea typeface="Calibri"/>
            </a:endParaRPr>
          </a:p>
          <a:p>
            <a:pPr marL="0" indent="0">
              <a:buNone/>
            </a:pPr>
            <a:endParaRPr lang="fr-FR" dirty="0" smtClean="0">
              <a:latin typeface="Times New Roman"/>
              <a:ea typeface="Calibri"/>
            </a:endParaRPr>
          </a:p>
          <a:p>
            <a:pPr marL="0" indent="0">
              <a:buNone/>
            </a:pPr>
            <a:endParaRPr lang="fr-FR" dirty="0">
              <a:latin typeface="Times New Roman"/>
              <a:ea typeface="Calibri"/>
            </a:endParaRPr>
          </a:p>
          <a:p>
            <a:pPr marL="0" indent="0">
              <a:buNone/>
            </a:pPr>
            <a:endParaRPr lang="fr-FR" dirty="0" smtClean="0">
              <a:latin typeface="Times New Roman"/>
              <a:ea typeface="Calibri"/>
            </a:endParaRPr>
          </a:p>
          <a:p>
            <a:pPr marL="0" indent="0">
              <a:buNone/>
            </a:pPr>
            <a:endParaRPr lang="fr-FR" dirty="0">
              <a:latin typeface="Times New Roman"/>
              <a:ea typeface="Calibri"/>
            </a:endParaRPr>
          </a:p>
          <a:p>
            <a:pPr marL="0" indent="0">
              <a:buNone/>
            </a:pPr>
            <a:endParaRPr lang="fr-FR" dirty="0" smtClean="0">
              <a:latin typeface="Times New Roman"/>
              <a:ea typeface="Calibri"/>
            </a:endParaRPr>
          </a:p>
          <a:p>
            <a:pPr marL="0" indent="0">
              <a:buNone/>
            </a:pPr>
            <a:endParaRPr lang="fr-FR" dirty="0">
              <a:latin typeface="Times New Roman"/>
              <a:ea typeface="Calibri"/>
            </a:endParaRPr>
          </a:p>
          <a:p>
            <a:pPr marL="0" indent="0">
              <a:buNone/>
            </a:pPr>
            <a:r>
              <a:rPr lang="fr-FR" dirty="0" smtClean="0">
                <a:latin typeface="Times New Roman"/>
                <a:ea typeface="Calibri"/>
              </a:rPr>
              <a:t> </a:t>
            </a:r>
            <a:r>
              <a:rPr lang="fr-FR" sz="2400" dirty="0">
                <a:latin typeface="Times New Roman"/>
                <a:ea typeface="Calibri"/>
              </a:rPr>
              <a:t>R</a:t>
            </a:r>
            <a:r>
              <a:rPr lang="fr-FR" sz="2400" dirty="0" smtClean="0">
                <a:latin typeface="Times New Roman"/>
                <a:ea typeface="Calibri"/>
              </a:rPr>
              <a:t>épartition </a:t>
            </a:r>
            <a:r>
              <a:rPr lang="fr-FR" sz="2400" dirty="0">
                <a:latin typeface="Times New Roman"/>
                <a:ea typeface="Calibri"/>
              </a:rPr>
              <a:t>des </a:t>
            </a:r>
            <a:r>
              <a:rPr lang="fr-FR" sz="2400" dirty="0" smtClean="0">
                <a:latin typeface="Times New Roman"/>
                <a:ea typeface="Calibri"/>
              </a:rPr>
              <a:t>patients </a:t>
            </a:r>
            <a:r>
              <a:rPr lang="fr-FR" sz="2400" dirty="0">
                <a:latin typeface="Times New Roman"/>
                <a:ea typeface="Calibri"/>
              </a:rPr>
              <a:t>selon les signes </a:t>
            </a:r>
            <a:r>
              <a:rPr lang="fr-FR" sz="2400" dirty="0" smtClean="0">
                <a:latin typeface="Times New Roman"/>
                <a:ea typeface="Calibri"/>
              </a:rPr>
              <a:t>physiques</a:t>
            </a:r>
            <a:endParaRPr lang="fr-FR" dirty="0"/>
          </a:p>
        </p:txBody>
      </p:sp>
      <p:sp>
        <p:nvSpPr>
          <p:cNvPr id="4" name="Titre 4"/>
          <p:cNvSpPr txBox="1">
            <a:spLocks noGrp="1"/>
          </p:cNvSpPr>
          <p:nvPr>
            <p:ph type="title"/>
          </p:nvPr>
        </p:nvSpPr>
        <p:spPr>
          <a:xfrm>
            <a:off x="-2331" y="581152"/>
            <a:ext cx="7238628" cy="6156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>
            <a:normAutofit fontScale="9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fr-FR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itannic Bold" panose="020B0903060703020204" pitchFamily="34" charset="0"/>
                <a:cs typeface="Aharoni" panose="02010803020104030203" pitchFamily="2" charset="-79"/>
              </a:rPr>
              <a:t>RESULTATS</a:t>
            </a:r>
            <a:r>
              <a:rPr lang="fr-FR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itannic Bold" panose="020B0903060703020204" pitchFamily="34" charset="0"/>
                <a:cs typeface="Aharoni" panose="02010803020104030203" pitchFamily="2" charset="-79"/>
              </a:rPr>
              <a:t> </a:t>
            </a:r>
            <a:endParaRPr lang="fr-FR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itannic Bold" panose="020B0903060703020204" pitchFamily="34" charset="0"/>
              <a:cs typeface="Aharoni" panose="02010803020104030203" pitchFamily="2" charset="-79"/>
            </a:endParaRPr>
          </a:p>
        </p:txBody>
      </p:sp>
      <p:graphicFrame>
        <p:nvGraphicFramePr>
          <p:cNvPr id="5" name="Graphique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25630445"/>
              </p:ext>
            </p:extLst>
          </p:nvPr>
        </p:nvGraphicFramePr>
        <p:xfrm>
          <a:off x="755576" y="1268760"/>
          <a:ext cx="6912768" cy="42484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94617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28651" y="1484784"/>
            <a:ext cx="7886700" cy="4692179"/>
          </a:xfrm>
        </p:spPr>
        <p:txBody>
          <a:bodyPr/>
          <a:lstStyle/>
          <a:p>
            <a:pPr marL="0" indent="0">
              <a:buNone/>
            </a:pPr>
            <a:r>
              <a:rPr lang="fr-FR" dirty="0" smtClean="0">
                <a:latin typeface="Times New Roman"/>
                <a:ea typeface="Calibri"/>
              </a:rPr>
              <a:t>    </a:t>
            </a:r>
            <a:r>
              <a:rPr lang="fr-FR" sz="2400" dirty="0">
                <a:latin typeface="Times New Roman"/>
                <a:ea typeface="Calibri"/>
              </a:rPr>
              <a:t>R</a:t>
            </a:r>
            <a:r>
              <a:rPr lang="fr-FR" sz="2400" dirty="0" smtClean="0">
                <a:latin typeface="Times New Roman"/>
                <a:ea typeface="Calibri"/>
              </a:rPr>
              <a:t>épartition </a:t>
            </a:r>
            <a:r>
              <a:rPr lang="fr-FR" sz="2400" dirty="0">
                <a:latin typeface="Times New Roman"/>
                <a:ea typeface="Calibri"/>
              </a:rPr>
              <a:t>des </a:t>
            </a:r>
            <a:r>
              <a:rPr lang="fr-FR" sz="2400" dirty="0" smtClean="0">
                <a:latin typeface="Times New Roman"/>
                <a:ea typeface="Calibri"/>
              </a:rPr>
              <a:t>patients </a:t>
            </a:r>
            <a:r>
              <a:rPr lang="fr-FR" sz="2400" dirty="0">
                <a:latin typeface="Times New Roman"/>
                <a:ea typeface="Calibri"/>
              </a:rPr>
              <a:t>selon l’ICT.</a:t>
            </a:r>
            <a:endParaRPr lang="fr-FR" sz="3200" dirty="0"/>
          </a:p>
        </p:txBody>
      </p:sp>
      <p:sp>
        <p:nvSpPr>
          <p:cNvPr id="4" name="Titre 4"/>
          <p:cNvSpPr txBox="1">
            <a:spLocks noGrp="1"/>
          </p:cNvSpPr>
          <p:nvPr>
            <p:ph type="title"/>
          </p:nvPr>
        </p:nvSpPr>
        <p:spPr>
          <a:xfrm>
            <a:off x="-2331" y="581152"/>
            <a:ext cx="7238628" cy="6156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>
            <a:normAutofit fontScale="9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fr-FR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itannic Bold" panose="020B0903060703020204" pitchFamily="34" charset="0"/>
                <a:cs typeface="Aharoni" panose="02010803020104030203" pitchFamily="2" charset="-79"/>
              </a:rPr>
              <a:t>RESULTATS</a:t>
            </a:r>
            <a:r>
              <a:rPr lang="fr-FR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itannic Bold" panose="020B0903060703020204" pitchFamily="34" charset="0"/>
                <a:cs typeface="Aharoni" panose="02010803020104030203" pitchFamily="2" charset="-79"/>
              </a:rPr>
              <a:t> </a:t>
            </a:r>
            <a:endParaRPr lang="fr-FR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itannic Bold" panose="020B0903060703020204" pitchFamily="34" charset="0"/>
              <a:cs typeface="Aharoni" panose="02010803020104030203" pitchFamily="2" charset="-79"/>
            </a:endParaRPr>
          </a:p>
        </p:txBody>
      </p:sp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7471799"/>
              </p:ext>
            </p:extLst>
          </p:nvPr>
        </p:nvGraphicFramePr>
        <p:xfrm>
          <a:off x="107504" y="2420890"/>
          <a:ext cx="6192689" cy="3024333"/>
        </p:xfrm>
        <a:graphic>
          <a:graphicData uri="http://schemas.openxmlformats.org/drawingml/2006/table">
            <a:tbl>
              <a:tblPr/>
              <a:tblGrid>
                <a:gridCol w="2355914"/>
                <a:gridCol w="1862295"/>
                <a:gridCol w="1974480"/>
              </a:tblGrid>
              <a:tr h="493449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606040" algn="ctr"/>
                          <a:tab pos="4220210" algn="l"/>
                        </a:tabLst>
                      </a:pPr>
                      <a:r>
                        <a:rPr lang="fr-FR" sz="1800" b="1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ICT</a:t>
                      </a:r>
                      <a:endParaRPr lang="fr-FR" sz="14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 w="4762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2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5560"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606040" algn="ctr"/>
                          <a:tab pos="4220210" algn="l"/>
                        </a:tabLst>
                      </a:pPr>
                      <a:r>
                        <a:rPr lang="fr-FR" sz="1800" b="1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Effectifs(n)</a:t>
                      </a:r>
                      <a:endParaRPr lang="fr-FR" sz="14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 w="4762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2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065"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606040" algn="ctr"/>
                          <a:tab pos="4220210" algn="l"/>
                        </a:tabLst>
                      </a:pPr>
                      <a:r>
                        <a:rPr lang="fr-FR" sz="1800" b="1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Pourcentages(%)</a:t>
                      </a:r>
                      <a:endParaRPr lang="fr-FR" sz="14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 w="4762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2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3449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≤ 0,5</a:t>
                      </a:r>
                      <a:endParaRPr lang="fr-FR" sz="14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 w="4762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</a:t>
                      </a:r>
                      <a:endParaRPr lang="fr-FR" sz="14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 w="4762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3</a:t>
                      </a:r>
                      <a:endParaRPr lang="fr-FR" sz="14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 w="4762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493449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] 0,5-0,6]</a:t>
                      </a:r>
                      <a:endParaRPr lang="fr-FR" sz="14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11</a:t>
                      </a:r>
                      <a:endParaRPr lang="fr-FR" sz="14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16</a:t>
                      </a:r>
                      <a:endParaRPr lang="fr-FR" sz="14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93449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] 0,6-0,7]</a:t>
                      </a:r>
                      <a:endParaRPr lang="fr-FR" sz="14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25</a:t>
                      </a:r>
                      <a:endParaRPr lang="fr-FR" sz="14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36</a:t>
                      </a:r>
                      <a:endParaRPr lang="fr-FR" sz="14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93449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800" b="1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≥ 0,7</a:t>
                      </a:r>
                      <a:endParaRPr lang="fr-FR" sz="14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800" b="1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32</a:t>
                      </a:r>
                      <a:endParaRPr lang="fr-FR" sz="14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800" b="1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45</a:t>
                      </a:r>
                      <a:endParaRPr lang="fr-FR" sz="14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57088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800" b="1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Total</a:t>
                      </a:r>
                      <a:endParaRPr lang="fr-FR" sz="14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4762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800" b="1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70</a:t>
                      </a:r>
                      <a:endParaRPr lang="fr-FR" sz="14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4762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800" b="1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100</a:t>
                      </a:r>
                      <a:endParaRPr lang="fr-FR" sz="14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4762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4208" y="4149080"/>
            <a:ext cx="2678832" cy="259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48653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28651" y="1484784"/>
            <a:ext cx="7886700" cy="4692179"/>
          </a:xfrm>
        </p:spPr>
        <p:txBody>
          <a:bodyPr/>
          <a:lstStyle/>
          <a:p>
            <a:pPr marL="0" indent="0">
              <a:buNone/>
            </a:pPr>
            <a:r>
              <a:rPr lang="fr-FR" sz="2000" dirty="0" smtClean="0">
                <a:latin typeface="Times New Roman"/>
                <a:ea typeface="Calibri"/>
              </a:rPr>
              <a:t>    </a:t>
            </a:r>
            <a:r>
              <a:rPr lang="fr-FR" sz="2400" dirty="0" smtClean="0">
                <a:latin typeface="Times New Roman"/>
                <a:ea typeface="Calibri"/>
              </a:rPr>
              <a:t>Répartition des </a:t>
            </a:r>
            <a:r>
              <a:rPr lang="fr-FR" sz="2400" dirty="0">
                <a:latin typeface="Times New Roman"/>
                <a:ea typeface="Calibri"/>
              </a:rPr>
              <a:t>patients selon les signes électriques à l’ECG</a:t>
            </a:r>
            <a:r>
              <a:rPr lang="fr-FR" sz="2000" dirty="0">
                <a:latin typeface="Times New Roman"/>
                <a:ea typeface="Calibri"/>
              </a:rPr>
              <a:t>.</a:t>
            </a:r>
            <a:endParaRPr lang="fr-FR" dirty="0"/>
          </a:p>
        </p:txBody>
      </p:sp>
      <p:sp>
        <p:nvSpPr>
          <p:cNvPr id="4" name="Titre 4"/>
          <p:cNvSpPr txBox="1">
            <a:spLocks noGrp="1"/>
          </p:cNvSpPr>
          <p:nvPr>
            <p:ph type="title"/>
          </p:nvPr>
        </p:nvSpPr>
        <p:spPr>
          <a:xfrm>
            <a:off x="-2331" y="581152"/>
            <a:ext cx="7238628" cy="6156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>
            <a:normAutofit fontScale="9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fr-FR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itannic Bold" panose="020B0903060703020204" pitchFamily="34" charset="0"/>
                <a:cs typeface="Aharoni" panose="02010803020104030203" pitchFamily="2" charset="-79"/>
              </a:rPr>
              <a:t>RESULTATS</a:t>
            </a:r>
            <a:r>
              <a:rPr lang="fr-FR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itannic Bold" panose="020B0903060703020204" pitchFamily="34" charset="0"/>
                <a:cs typeface="Aharoni" panose="02010803020104030203" pitchFamily="2" charset="-79"/>
              </a:rPr>
              <a:t> </a:t>
            </a:r>
            <a:endParaRPr lang="fr-FR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itannic Bold" panose="020B0903060703020204" pitchFamily="34" charset="0"/>
              <a:cs typeface="Aharoni" panose="02010803020104030203" pitchFamily="2" charset="-79"/>
            </a:endParaRPr>
          </a:p>
        </p:txBody>
      </p:sp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9646233"/>
              </p:ext>
            </p:extLst>
          </p:nvPr>
        </p:nvGraphicFramePr>
        <p:xfrm>
          <a:off x="971600" y="2204864"/>
          <a:ext cx="7200800" cy="4176462"/>
        </p:xfrm>
        <a:graphic>
          <a:graphicData uri="http://schemas.openxmlformats.org/drawingml/2006/table">
            <a:tbl>
              <a:tblPr firstRow="1" firstCol="1" bandRow="1"/>
              <a:tblGrid>
                <a:gridCol w="3408889"/>
                <a:gridCol w="1661844"/>
                <a:gridCol w="2130067"/>
              </a:tblGrid>
              <a:tr h="696077"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800"/>
                        </a:spcAft>
                      </a:pPr>
                      <a:r>
                        <a:rPr lang="fr-FR" sz="1800" b="1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Signes électriques</a:t>
                      </a:r>
                      <a:endParaRPr lang="fr-FR" sz="14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4762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2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5560" algn="ctr">
                        <a:lnSpc>
                          <a:spcPct val="200000"/>
                        </a:lnSpc>
                        <a:spcAft>
                          <a:spcPts val="800"/>
                        </a:spcAft>
                        <a:tabLst>
                          <a:tab pos="2606040" algn="ctr"/>
                          <a:tab pos="4220210" algn="l"/>
                        </a:tabLst>
                      </a:pPr>
                      <a:r>
                        <a:rPr lang="fr-FR" sz="1800" b="1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Effectifs(n)</a:t>
                      </a:r>
                      <a:endParaRPr lang="fr-FR" sz="14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4762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2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065" algn="ctr">
                        <a:lnSpc>
                          <a:spcPct val="200000"/>
                        </a:lnSpc>
                        <a:spcAft>
                          <a:spcPts val="800"/>
                        </a:spcAft>
                        <a:tabLst>
                          <a:tab pos="2606040" algn="ctr"/>
                          <a:tab pos="4220210" algn="l"/>
                        </a:tabLst>
                      </a:pPr>
                      <a:r>
                        <a:rPr lang="fr-FR" sz="1800" b="1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Pourcentages(%)</a:t>
                      </a:r>
                      <a:endParaRPr lang="fr-FR" sz="14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4762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2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96077"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800"/>
                        </a:spcAft>
                      </a:pPr>
                      <a:r>
                        <a:rPr lang="fr-FR" sz="180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Tachycardie sinusale</a:t>
                      </a:r>
                      <a:endParaRPr lang="fr-FR" sz="14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4762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800"/>
                        </a:spcAft>
                      </a:pPr>
                      <a:r>
                        <a:rPr lang="fr-FR" sz="180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48</a:t>
                      </a:r>
                      <a:endParaRPr lang="fr-FR" sz="14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4762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800"/>
                        </a:spcAft>
                      </a:pPr>
                      <a:r>
                        <a:rPr lang="fr-FR" sz="180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69</a:t>
                      </a:r>
                      <a:endParaRPr lang="fr-FR" sz="14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4762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696077"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800"/>
                        </a:spcAft>
                      </a:pPr>
                      <a:r>
                        <a:rPr lang="fr-FR" sz="1800" b="1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Microvoltage</a:t>
                      </a:r>
                      <a:endParaRPr lang="fr-FR" sz="14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800"/>
                        </a:spcAft>
                      </a:pPr>
                      <a:r>
                        <a:rPr lang="fr-FR" sz="1800" b="1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68</a:t>
                      </a:r>
                      <a:endParaRPr lang="fr-FR" sz="14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800"/>
                        </a:spcAft>
                      </a:pPr>
                      <a:r>
                        <a:rPr lang="fr-FR" sz="1800" b="1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97</a:t>
                      </a:r>
                      <a:endParaRPr lang="fr-FR" sz="14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96077"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800"/>
                        </a:spcAft>
                      </a:pPr>
                      <a:r>
                        <a:rPr lang="fr-FR" sz="1800" b="1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Troubles diffus de la rep</a:t>
                      </a:r>
                      <a:endParaRPr lang="fr-FR" sz="14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800"/>
                        </a:spcAft>
                      </a:pPr>
                      <a:r>
                        <a:rPr lang="fr-FR" sz="1800" b="1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67</a:t>
                      </a:r>
                      <a:endParaRPr lang="fr-FR" sz="14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800"/>
                        </a:spcAft>
                      </a:pPr>
                      <a:r>
                        <a:rPr lang="fr-FR" sz="1800" b="1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96</a:t>
                      </a:r>
                      <a:endParaRPr lang="fr-FR" sz="14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96077"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800"/>
                        </a:spcAft>
                      </a:pPr>
                      <a:r>
                        <a:rPr lang="fr-FR" sz="180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Alternance électrique</a:t>
                      </a:r>
                      <a:endParaRPr lang="fr-FR" sz="14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800"/>
                        </a:spcAft>
                      </a:pPr>
                      <a:r>
                        <a:rPr lang="fr-FR" sz="180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20</a:t>
                      </a:r>
                      <a:endParaRPr lang="fr-FR" sz="14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800"/>
                        </a:spcAft>
                      </a:pPr>
                      <a:r>
                        <a:rPr lang="fr-FR" sz="180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28</a:t>
                      </a:r>
                      <a:endParaRPr lang="fr-FR" sz="14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96077"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800"/>
                        </a:spcAft>
                      </a:pPr>
                      <a:r>
                        <a:rPr lang="fr-FR" sz="180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Sus décalage ST</a:t>
                      </a:r>
                      <a:endParaRPr lang="fr-FR" sz="14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4762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800"/>
                        </a:spcAft>
                      </a:pPr>
                      <a:r>
                        <a:rPr lang="fr-FR" sz="180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</a:t>
                      </a:r>
                      <a:endParaRPr lang="fr-FR" sz="14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4762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800"/>
                        </a:spcAft>
                      </a:pPr>
                      <a:r>
                        <a:rPr lang="fr-FR" sz="18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</a:t>
                      </a:r>
                      <a:endParaRPr lang="fr-FR" sz="14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4762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56723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ardiopathie hypertensive finale-1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Cardiopathie hypertensive finale-1</Template>
  <TotalTime>17908</TotalTime>
  <Words>745</Words>
  <Application>Microsoft Office PowerPoint</Application>
  <PresentationFormat>Affichage à l'écran (4:3)</PresentationFormat>
  <Paragraphs>198</Paragraphs>
  <Slides>17</Slides>
  <Notes>2</Notes>
  <HiddenSlides>0</HiddenSlides>
  <MMClips>0</MMClips>
  <ScaleCrop>false</ScaleCrop>
  <HeadingPairs>
    <vt:vector size="6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17</vt:i4>
      </vt:variant>
    </vt:vector>
  </HeadingPairs>
  <TitlesOfParts>
    <vt:vector size="25" baseType="lpstr">
      <vt:lpstr>Aharoni</vt:lpstr>
      <vt:lpstr>Arial</vt:lpstr>
      <vt:lpstr>Britannic Bold</vt:lpstr>
      <vt:lpstr>Calibri</vt:lpstr>
      <vt:lpstr>Calibri Light</vt:lpstr>
      <vt:lpstr>Times New Roman</vt:lpstr>
      <vt:lpstr>Wingdings</vt:lpstr>
      <vt:lpstr>Cardiopathie hypertensive finale-1</vt:lpstr>
      <vt:lpstr>Présentation PowerPoint</vt:lpstr>
      <vt:lpstr>INTRODUCTION </vt:lpstr>
      <vt:lpstr>OBJECTIFS </vt:lpstr>
      <vt:lpstr>METHODOLOGIE </vt:lpstr>
      <vt:lpstr>RESULTATS </vt:lpstr>
      <vt:lpstr>RESULTATS </vt:lpstr>
      <vt:lpstr>RESULTATS </vt:lpstr>
      <vt:lpstr>RESULTATS </vt:lpstr>
      <vt:lpstr>RESULTATS </vt:lpstr>
      <vt:lpstr>RESULTATS </vt:lpstr>
      <vt:lpstr>RESULTATS </vt:lpstr>
      <vt:lpstr>RESULTATS </vt:lpstr>
      <vt:lpstr>RESULTATS </vt:lpstr>
      <vt:lpstr>COMMENTAIRE </vt:lpstr>
      <vt:lpstr>COMMENTAIRE </vt:lpstr>
      <vt:lpstr>CONCLUSION </vt:lpstr>
      <vt:lpstr>Présentation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hyppolite</dc:creator>
  <cp:lastModifiedBy>hp</cp:lastModifiedBy>
  <cp:revision>85</cp:revision>
  <dcterms:created xsi:type="dcterms:W3CDTF">2021-10-03T12:09:08Z</dcterms:created>
  <dcterms:modified xsi:type="dcterms:W3CDTF">2021-10-27T11:26:31Z</dcterms:modified>
</cp:coreProperties>
</file>