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9"/>
  </p:notesMasterIdLst>
  <p:sldIdLst>
    <p:sldId id="264" r:id="rId2"/>
    <p:sldId id="265" r:id="rId3"/>
    <p:sldId id="266" r:id="rId4"/>
    <p:sldId id="267" r:id="rId5"/>
    <p:sldId id="268" r:id="rId6"/>
    <p:sldId id="271" r:id="rId7"/>
    <p:sldId id="277" r:id="rId8"/>
    <p:sldId id="279" r:id="rId9"/>
    <p:sldId id="278" r:id="rId10"/>
    <p:sldId id="272" r:id="rId11"/>
    <p:sldId id="273" r:id="rId12"/>
    <p:sldId id="274" r:id="rId13"/>
    <p:sldId id="275" r:id="rId14"/>
    <p:sldId id="281" r:id="rId15"/>
    <p:sldId id="285" r:id="rId16"/>
    <p:sldId id="269" r:id="rId17"/>
    <p:sldId id="283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86475" autoAdjust="0"/>
  </p:normalViewPr>
  <p:slideViewPr>
    <p:cSldViewPr>
      <p:cViewPr varScale="1">
        <p:scale>
          <a:sx n="63" d="100"/>
          <a:sy n="63" d="100"/>
        </p:scale>
        <p:origin x="16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3926971077287705E-3"/>
                  <c:y val="-0.3150365771324553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33327546939229E-3"/>
                  <c:y val="-0.2576492569201712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27546939229E-3"/>
                  <c:y val="-0.2542575397605394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960953412583787E-3"/>
                  <c:y val="-0.2218500828967721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55551697959486E-3"/>
                  <c:y val="-0.161986809157956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55551697959486E-3"/>
                  <c:y val="-0.162308888755950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9692545735659002E-3"/>
                  <c:y val="-0.2332132587904545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1963659130466986E-2"/>
                  <c:y val="-0.1977859831813559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1067057363996593E-2"/>
                  <c:y val="-0.1539655316075991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0126479002333074E-2"/>
                  <c:y val="-0.1413144266021724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Feuil1!$D$7:$D$16</c:f>
              <c:strCache>
                <c:ptCount val="10"/>
                <c:pt idx="0">
                  <c:v>Tachycardie</c:v>
                </c:pt>
                <c:pt idx="1">
                  <c:v>BDC assourdis</c:v>
                </c:pt>
                <c:pt idx="2">
                  <c:v>Hépatomégalie</c:v>
                </c:pt>
                <c:pt idx="3">
                  <c:v>Frottement péricardique</c:v>
                </c:pt>
                <c:pt idx="4">
                  <c:v>TVJ</c:v>
                </c:pt>
                <c:pt idx="5">
                  <c:v>RHJ</c:v>
                </c:pt>
                <c:pt idx="6">
                  <c:v>OMI</c:v>
                </c:pt>
                <c:pt idx="7">
                  <c:v>Epanchement liquidien pleural</c:v>
                </c:pt>
                <c:pt idx="8">
                  <c:v>Râles crépitant</c:v>
                </c:pt>
                <c:pt idx="9">
                  <c:v>Ascite</c:v>
                </c:pt>
              </c:strCache>
            </c:strRef>
          </c:cat>
          <c:val>
            <c:numRef>
              <c:f>Feuil1!$E$7:$E$16</c:f>
              <c:numCache>
                <c:formatCode>General</c:formatCode>
                <c:ptCount val="10"/>
                <c:pt idx="0">
                  <c:v>80</c:v>
                </c:pt>
                <c:pt idx="1">
                  <c:v>63</c:v>
                </c:pt>
                <c:pt idx="2">
                  <c:v>64</c:v>
                </c:pt>
                <c:pt idx="3">
                  <c:v>51</c:v>
                </c:pt>
                <c:pt idx="4">
                  <c:v>34</c:v>
                </c:pt>
                <c:pt idx="5">
                  <c:v>40</c:v>
                </c:pt>
                <c:pt idx="6">
                  <c:v>57</c:v>
                </c:pt>
                <c:pt idx="7">
                  <c:v>46</c:v>
                </c:pt>
                <c:pt idx="8">
                  <c:v>31</c:v>
                </c:pt>
                <c:pt idx="9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2423024"/>
        <c:axId val="442420848"/>
        <c:axId val="0"/>
      </c:bar3DChart>
      <c:catAx>
        <c:axId val="442423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442420848"/>
        <c:crosses val="autoZero"/>
        <c:auto val="1"/>
        <c:lblAlgn val="ctr"/>
        <c:lblOffset val="100"/>
        <c:noMultiLvlLbl val="0"/>
      </c:catAx>
      <c:valAx>
        <c:axId val="442420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42423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315580344123623"/>
          <c:y val="9.4695386634363748E-2"/>
          <c:w val="0.72138123359581297"/>
          <c:h val="0.58047042196648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57%</a:t>
                    </a:r>
                  </a:p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(n=40)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27%</a:t>
                    </a:r>
                  </a:p>
                  <a:p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(n=19)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16%</a:t>
                    </a:r>
                  </a:p>
                  <a:p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(n=11)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Grande abondance</c:v>
                </c:pt>
                <c:pt idx="1">
                  <c:v>Moyenne abondance</c:v>
                </c:pt>
                <c:pt idx="2">
                  <c:v>Petite abondance</c:v>
                </c:pt>
              </c:strCache>
            </c:strRef>
          </c:cat>
          <c:val>
            <c:numRef>
              <c:f>Feuil1!$B$2:$B$4</c:f>
              <c:numCache>
                <c:formatCode>0.00%</c:formatCode>
                <c:ptCount val="3"/>
                <c:pt idx="0">
                  <c:v>0.57099999999999995</c:v>
                </c:pt>
                <c:pt idx="1">
                  <c:v>0.27100000000000002</c:v>
                </c:pt>
                <c:pt idx="2">
                  <c:v>0.15700000000000044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C71-4542-82EB-101B17AAEC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42421392"/>
        <c:axId val="442419760"/>
      </c:barChart>
      <c:catAx>
        <c:axId val="442421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fr-FR"/>
          </a:p>
        </c:txPr>
        <c:crossAx val="442419760"/>
        <c:crosses val="autoZero"/>
        <c:auto val="1"/>
        <c:lblAlgn val="ctr"/>
        <c:lblOffset val="100"/>
        <c:noMultiLvlLbl val="0"/>
      </c:catAx>
      <c:valAx>
        <c:axId val="4424197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fr-FR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Pourcentage (%)</a:t>
                </a:r>
              </a:p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fr-FR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fr-FR"/>
          </a:p>
        </c:txPr>
        <c:crossAx val="44242139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400" b="1"/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FC4CF-1909-4DC6-A0C0-CF727175D049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E05A6-D1E2-478B-B8E8-E4144191B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12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prévalence des péricardites liquidiennes en Afrique reste diversement appréciée selon les auteurs. En l’absence d’étude multicentrique, la fréquence hospitalière est élevée et varie entre 2 et 11,3% </a:t>
            </a:r>
          </a:p>
          <a:p>
            <a:pPr marL="171450" indent="-171450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manifestations cliniques à l’arrivée (le stade avancé de la dyspnée et l’importance de l’altération de l’état), les anomalies électriques (pour la plupart au stade III-IV de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Holzman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et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échocardiographiques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(abondance du liquide et signes d’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adiastolie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</a:p>
          <a:p>
            <a:pPr marL="171450" indent="-171450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difficulté de dosage des anticorps antinucléaires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E05A6-D1E2-478B-B8E8-E4144191BA9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422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prévalence des péricardites liquidiennes en Afrique reste diversement appréciée selon les auteurs. En l’absence d’étude multicentrique, la fréquence hospitalière est élevée et varie entre 2 et 11,3% </a:t>
            </a:r>
          </a:p>
          <a:p>
            <a:pPr marL="171450" indent="-171450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manifestations cliniques à l’arrivée (le stade avancé de la dyspnée et l’importance de l’altération de l’état), les anomalies électriques (pour la plupart au stade III-IV de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Holzman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et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échocardiographiques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(abondance du liquide et signes d’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adiastolie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</a:p>
          <a:p>
            <a:pPr marL="171450" indent="-171450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difficulté de dosage des anticorps antinucléaires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E05A6-D1E2-478B-B8E8-E4144191BA9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42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9BD0-029E-4565-9C84-2680253AD9B0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E85-EDA2-4B49-8608-1C036009A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87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9BD0-029E-4565-9C84-2680253AD9B0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E85-EDA2-4B49-8608-1C036009A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89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9BD0-029E-4565-9C84-2680253AD9B0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E85-EDA2-4B49-8608-1C036009A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0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9BD0-029E-4565-9C84-2680253AD9B0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E85-EDA2-4B49-8608-1C036009A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89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7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9BD0-029E-4565-9C84-2680253AD9B0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E85-EDA2-4B49-8608-1C036009A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12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9BD0-029E-4565-9C84-2680253AD9B0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E85-EDA2-4B49-8608-1C036009A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82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9BD0-029E-4565-9C84-2680253AD9B0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E85-EDA2-4B49-8608-1C036009A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62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9BD0-029E-4565-9C84-2680253AD9B0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E85-EDA2-4B49-8608-1C036009A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46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9BD0-029E-4565-9C84-2680253AD9B0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E85-EDA2-4B49-8608-1C036009A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70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9BD0-029E-4565-9C84-2680253AD9B0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E85-EDA2-4B49-8608-1C036009A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83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9BD0-029E-4565-9C84-2680253AD9B0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E85-EDA2-4B49-8608-1C036009A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24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accent1">
                <a:lumMod val="40000"/>
                <a:lumOff val="60000"/>
              </a:schemeClr>
            </a:gs>
            <a:gs pos="0">
              <a:schemeClr val="accent1">
                <a:lumMod val="20000"/>
                <a:lumOff val="80000"/>
              </a:schemeClr>
            </a:gs>
            <a:gs pos="98000">
              <a:schemeClr val="accent1">
                <a:lumMod val="40000"/>
                <a:lumOff val="60000"/>
              </a:schemeClr>
            </a:gs>
            <a:gs pos="28000">
              <a:schemeClr val="bg1">
                <a:lumMod val="95000"/>
              </a:schemeClr>
            </a:gs>
            <a:gs pos="54000">
              <a:schemeClr val="accent6">
                <a:lumMod val="0"/>
                <a:lumOff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B9BD0-029E-4565-9C84-2680253AD9B0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CE85-EDA2-4B49-8608-1C036009A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27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201610"/>
            <a:ext cx="8064896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800" b="1" dirty="0" smtClean="0">
                <a:effectLst/>
                <a:latin typeface="Times New Roman"/>
                <a:ea typeface="Calibri"/>
                <a:cs typeface="Times New Roman"/>
              </a:rPr>
              <a:t>Caractéristiques des péricardites liquidiennes à N’Djamena (Tchad)</a:t>
            </a:r>
            <a:endParaRPr lang="fr-FR" sz="2400" dirty="0"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3821181"/>
            <a:ext cx="777686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i="1" dirty="0" smtClean="0">
                <a:effectLst/>
                <a:latin typeface="Times New Roman"/>
                <a:ea typeface="Calibri"/>
                <a:cs typeface="Times New Roman"/>
              </a:rPr>
              <a:t>Auteurs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: </a:t>
            </a:r>
            <a:r>
              <a:rPr lang="en-US" i="1" dirty="0" err="1" smtClean="0">
                <a:effectLst/>
                <a:latin typeface="Times New Roman"/>
                <a:ea typeface="Calibri"/>
                <a:cs typeface="Times New Roman"/>
              </a:rPr>
              <a:t>Naïbé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DT, </a:t>
            </a:r>
            <a:r>
              <a:rPr lang="en-US" i="1" dirty="0" err="1" smtClean="0">
                <a:effectLst/>
                <a:latin typeface="Times New Roman"/>
                <a:ea typeface="Calibri"/>
                <a:cs typeface="Times New Roman"/>
              </a:rPr>
              <a:t>Mianroh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HL, </a:t>
            </a:r>
            <a:r>
              <a:rPr lang="en-US" i="1" dirty="0" err="1" smtClean="0">
                <a:effectLst/>
                <a:latin typeface="Times New Roman"/>
                <a:ea typeface="Calibri"/>
                <a:cs typeface="Times New Roman"/>
              </a:rPr>
              <a:t>Mandi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DG, </a:t>
            </a:r>
            <a:r>
              <a:rPr lang="en-US" i="1" dirty="0" err="1" smtClean="0">
                <a:effectLst/>
                <a:latin typeface="Times New Roman"/>
                <a:ea typeface="Calibri"/>
                <a:cs typeface="Times New Roman"/>
              </a:rPr>
              <a:t>Neldé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L, </a:t>
            </a:r>
            <a:r>
              <a:rPr lang="en-US" i="1" dirty="0" err="1" smtClean="0">
                <a:effectLst/>
                <a:latin typeface="Times New Roman"/>
                <a:ea typeface="Calibri"/>
                <a:cs typeface="Times New Roman"/>
              </a:rPr>
              <a:t>Bamouni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J, </a:t>
            </a:r>
            <a:r>
              <a:rPr lang="en-US" i="1" dirty="0" err="1" smtClean="0">
                <a:effectLst/>
                <a:latin typeface="Times New Roman"/>
                <a:ea typeface="Calibri"/>
                <a:cs typeface="Times New Roman"/>
              </a:rPr>
              <a:t>Yaméogo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RA, </a:t>
            </a:r>
            <a:r>
              <a:rPr lang="en-US" i="1" dirty="0" err="1" smtClean="0">
                <a:effectLst/>
                <a:latin typeface="Times New Roman"/>
                <a:ea typeface="Calibri"/>
                <a:cs typeface="Times New Roman"/>
              </a:rPr>
              <a:t>Adjougoulta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KA, </a:t>
            </a:r>
            <a:r>
              <a:rPr lang="en-US" i="1" dirty="0" err="1" smtClean="0">
                <a:effectLst/>
                <a:latin typeface="Times New Roman"/>
                <a:ea typeface="Calibri"/>
                <a:cs typeface="Times New Roman"/>
              </a:rPr>
              <a:t>Allawaye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L, </a:t>
            </a:r>
            <a:r>
              <a:rPr lang="en-US" i="1" dirty="0" err="1" smtClean="0">
                <a:effectLst/>
                <a:latin typeface="Times New Roman"/>
                <a:ea typeface="Calibri"/>
                <a:cs typeface="Times New Roman"/>
              </a:rPr>
              <a:t>Ngakoutou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R, </a:t>
            </a:r>
            <a:r>
              <a:rPr lang="en-US" i="1" dirty="0" err="1" smtClean="0">
                <a:effectLst/>
                <a:latin typeface="Times New Roman"/>
                <a:ea typeface="Calibri"/>
                <a:cs typeface="Times New Roman"/>
              </a:rPr>
              <a:t>Douné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N, Adam A, </a:t>
            </a:r>
            <a:r>
              <a:rPr lang="en-US" i="1" dirty="0" err="1" smtClean="0">
                <a:effectLst/>
                <a:latin typeface="Times New Roman"/>
                <a:ea typeface="Calibri"/>
                <a:cs typeface="Times New Roman"/>
              </a:rPr>
              <a:t>Mbaissouroum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M, </a:t>
            </a:r>
            <a:r>
              <a:rPr lang="en-US" i="1" dirty="0" err="1" smtClean="0">
                <a:effectLst/>
                <a:latin typeface="Times New Roman"/>
                <a:ea typeface="Calibri"/>
                <a:cs typeface="Times New Roman"/>
              </a:rPr>
              <a:t>Zabsonré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P,</a:t>
            </a:r>
            <a:endParaRPr lang="fr-FR" sz="1600" i="1" dirty="0">
              <a:ea typeface="Calibri"/>
              <a:cs typeface="Times New Roman"/>
            </a:endParaRPr>
          </a:p>
        </p:txBody>
      </p:sp>
      <p:pic>
        <p:nvPicPr>
          <p:cNvPr id="5" name="Image 4" descr="undt-logo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12168" cy="1580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4.bp.blogspot.com/-MmQppZsDkxY/VbDpBcACgWI/AAAAAAAACpM/gI_BL7MSnO0/s1600/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116632"/>
            <a:ext cx="169624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60298"/>
            <a:ext cx="1935658" cy="150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962" y="188640"/>
            <a:ext cx="1442110" cy="15273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51719" y="6095037"/>
            <a:ext cx="65207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i="1" dirty="0" smtClean="0">
                <a:solidFill>
                  <a:srgbClr val="7030A0"/>
                </a:solidFill>
              </a:rPr>
              <a:t>7</a:t>
            </a:r>
            <a:r>
              <a:rPr lang="fr-FR" b="1" i="1" baseline="30000" dirty="0" smtClean="0">
                <a:solidFill>
                  <a:srgbClr val="7030A0"/>
                </a:solidFill>
              </a:rPr>
              <a:t>ème</a:t>
            </a:r>
            <a:r>
              <a:rPr lang="fr-FR" b="1" i="1" dirty="0" smtClean="0">
                <a:solidFill>
                  <a:srgbClr val="7030A0"/>
                </a:solidFill>
              </a:rPr>
              <a:t> Journées scientifique de la société de cardiologie du Burkina</a:t>
            </a:r>
          </a:p>
          <a:p>
            <a:pPr algn="ctr"/>
            <a:r>
              <a:rPr lang="fr-FR" b="1" i="1" dirty="0" err="1" smtClean="0">
                <a:solidFill>
                  <a:srgbClr val="7030A0"/>
                </a:solidFill>
              </a:rPr>
              <a:t>Bobo-Diolasso</a:t>
            </a:r>
            <a:r>
              <a:rPr lang="fr-FR" b="1" i="1" dirty="0" smtClean="0">
                <a:solidFill>
                  <a:srgbClr val="7030A0"/>
                </a:solidFill>
              </a:rPr>
              <a:t> 27,28 et 29 Octobre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06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25624"/>
            <a:ext cx="8515351" cy="4771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000" dirty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000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000" dirty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000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000" dirty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000" dirty="0" smtClean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000" dirty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000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fr-FR" sz="2000" b="1" dirty="0">
                <a:latin typeface="Times New Roman"/>
                <a:ea typeface="Calibri"/>
              </a:rPr>
              <a:t> </a:t>
            </a:r>
            <a:r>
              <a:rPr lang="fr-FR" sz="2000" b="1" dirty="0" smtClean="0">
                <a:latin typeface="Times New Roman"/>
                <a:ea typeface="Calibri"/>
              </a:rPr>
              <a:t>                 </a:t>
            </a:r>
          </a:p>
          <a:p>
            <a:pPr marL="0" indent="0">
              <a:buNone/>
            </a:pPr>
            <a:r>
              <a:rPr lang="fr-FR" sz="2000" dirty="0" smtClean="0">
                <a:latin typeface="Times New Roman"/>
                <a:ea typeface="Calibri"/>
              </a:rPr>
              <a:t>Répartition </a:t>
            </a:r>
            <a:r>
              <a:rPr lang="fr-FR" sz="2000" dirty="0">
                <a:latin typeface="Times New Roman"/>
                <a:ea typeface="Calibri"/>
              </a:rPr>
              <a:t>des </a:t>
            </a:r>
            <a:r>
              <a:rPr lang="fr-FR" sz="2000" dirty="0" smtClean="0">
                <a:latin typeface="Times New Roman"/>
                <a:ea typeface="Calibri"/>
              </a:rPr>
              <a:t>patients en </a:t>
            </a:r>
            <a:r>
              <a:rPr lang="fr-FR" sz="2000" dirty="0">
                <a:latin typeface="Times New Roman"/>
                <a:ea typeface="Calibri"/>
              </a:rPr>
              <a:t>fonction de l’importance de </a:t>
            </a:r>
            <a:r>
              <a:rPr lang="fr-FR" sz="2000" dirty="0" smtClean="0">
                <a:latin typeface="Times New Roman"/>
                <a:ea typeface="Calibri"/>
              </a:rPr>
              <a:t>       </a:t>
            </a:r>
          </a:p>
          <a:p>
            <a:pPr marL="0" indent="0">
              <a:buNone/>
            </a:pPr>
            <a:r>
              <a:rPr lang="fr-FR" sz="2000" dirty="0" smtClean="0">
                <a:latin typeface="Times New Roman"/>
                <a:ea typeface="Calibri"/>
              </a:rPr>
              <a:t>l'épanchement </a:t>
            </a:r>
            <a:r>
              <a:rPr lang="fr-FR" sz="2000" dirty="0">
                <a:latin typeface="Times New Roman"/>
                <a:ea typeface="Calibri"/>
              </a:rPr>
              <a:t>péricardique à l'échocardiographie</a:t>
            </a:r>
            <a:endParaRPr lang="fr-FR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RESULTATS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422417355"/>
              </p:ext>
            </p:extLst>
          </p:nvPr>
        </p:nvGraphicFramePr>
        <p:xfrm>
          <a:off x="0" y="1412776"/>
          <a:ext cx="630019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612" y="4365104"/>
            <a:ext cx="37719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31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/>
                <a:ea typeface="Calibri"/>
              </a:rPr>
              <a:t> </a:t>
            </a:r>
            <a:r>
              <a:rPr lang="fr-FR" dirty="0" smtClean="0">
                <a:latin typeface="Times New Roman"/>
                <a:ea typeface="Calibri"/>
              </a:rPr>
              <a:t> </a:t>
            </a:r>
            <a:r>
              <a:rPr lang="fr-FR" sz="2400" dirty="0" smtClean="0">
                <a:latin typeface="Times New Roman"/>
                <a:ea typeface="Calibri"/>
              </a:rPr>
              <a:t>Répartition </a:t>
            </a:r>
            <a:r>
              <a:rPr lang="fr-FR" sz="2400" dirty="0">
                <a:latin typeface="Times New Roman"/>
                <a:ea typeface="Calibri"/>
              </a:rPr>
              <a:t>des </a:t>
            </a:r>
            <a:r>
              <a:rPr lang="fr-FR" sz="2400" dirty="0" smtClean="0">
                <a:latin typeface="Times New Roman"/>
                <a:ea typeface="Calibri"/>
              </a:rPr>
              <a:t>patients </a:t>
            </a:r>
            <a:r>
              <a:rPr lang="fr-FR" sz="2400" dirty="0">
                <a:latin typeface="Times New Roman"/>
                <a:ea typeface="Calibri"/>
              </a:rPr>
              <a:t>selon les étiologies</a:t>
            </a:r>
            <a:endParaRPr lang="fr-FR" sz="3200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RESULTATS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074751"/>
              </p:ext>
            </p:extLst>
          </p:nvPr>
        </p:nvGraphicFramePr>
        <p:xfrm>
          <a:off x="899592" y="2564904"/>
          <a:ext cx="6487363" cy="3816423"/>
        </p:xfrm>
        <a:graphic>
          <a:graphicData uri="http://schemas.openxmlformats.org/drawingml/2006/table">
            <a:tbl>
              <a:tblPr/>
              <a:tblGrid>
                <a:gridCol w="3271487"/>
                <a:gridCol w="1348546"/>
                <a:gridCol w="1867330"/>
              </a:tblGrid>
              <a:tr h="4242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Etiologies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Effectifs(n)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Pourcentages(%)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2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Idiopathique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42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Lupus érythémateux systémique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2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Urémique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2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Bactérienne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2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Tuberculose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47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2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Néoplasie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477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2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VIH/SIDA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763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0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27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/>
                <a:ea typeface="Calibri"/>
              </a:rPr>
              <a:t> </a:t>
            </a:r>
            <a:r>
              <a:rPr lang="fr-FR" dirty="0" smtClean="0">
                <a:latin typeface="Times New Roman"/>
                <a:ea typeface="Calibri"/>
              </a:rPr>
              <a:t>  </a:t>
            </a:r>
            <a:r>
              <a:rPr lang="fr-FR" sz="2400" dirty="0" smtClean="0">
                <a:latin typeface="Times New Roman"/>
                <a:ea typeface="Calibri"/>
              </a:rPr>
              <a:t>Répartition </a:t>
            </a:r>
            <a:r>
              <a:rPr lang="fr-FR" sz="2400" dirty="0">
                <a:latin typeface="Times New Roman"/>
                <a:ea typeface="Calibri"/>
              </a:rPr>
              <a:t>des </a:t>
            </a:r>
            <a:r>
              <a:rPr lang="fr-FR" sz="2400" dirty="0" smtClean="0">
                <a:latin typeface="Times New Roman"/>
                <a:ea typeface="Calibri"/>
              </a:rPr>
              <a:t>patients </a:t>
            </a:r>
            <a:r>
              <a:rPr lang="fr-FR" sz="2400" dirty="0">
                <a:latin typeface="Times New Roman"/>
                <a:ea typeface="Calibri"/>
              </a:rPr>
              <a:t>selon les moyens thérapeutiques</a:t>
            </a:r>
            <a:endParaRPr lang="fr-FR" sz="3200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RESULTATS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23267"/>
              </p:ext>
            </p:extLst>
          </p:nvPr>
        </p:nvGraphicFramePr>
        <p:xfrm>
          <a:off x="971600" y="2881154"/>
          <a:ext cx="6768752" cy="3356157"/>
        </p:xfrm>
        <a:graphic>
          <a:graphicData uri="http://schemas.openxmlformats.org/drawingml/2006/table">
            <a:tbl>
              <a:tblPr/>
              <a:tblGrid>
                <a:gridCol w="3413387"/>
                <a:gridCol w="1407040"/>
                <a:gridCol w="1948325"/>
              </a:tblGrid>
              <a:tr h="479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Moyens thérapeutiques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Effectifs(n)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Pourcentages(%)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Corticothérapie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74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9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Colchicine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Antituberculeux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47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ARV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Ponction péricardique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Hémodialyse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477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342515" algn="ctr"/>
                          <a:tab pos="399161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7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 smtClean="0">
                <a:latin typeface="Times New Roman"/>
                <a:ea typeface="Calibri"/>
              </a:rPr>
              <a:t>Evolution/Complications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/>
                <a:ea typeface="Calibri"/>
              </a:rPr>
              <a:t> Guérison </a:t>
            </a:r>
            <a:r>
              <a:rPr lang="fr-FR" sz="2400" dirty="0">
                <a:latin typeface="Times New Roman"/>
                <a:ea typeface="Calibri"/>
              </a:rPr>
              <a:t>=</a:t>
            </a:r>
            <a:r>
              <a:rPr lang="en-US" sz="2400" dirty="0">
                <a:latin typeface="Times New Roman"/>
                <a:ea typeface="Calibri"/>
              </a:rPr>
              <a:t>&gt;</a:t>
            </a:r>
            <a:r>
              <a:rPr lang="fr-FR" sz="2400" dirty="0">
                <a:latin typeface="Times New Roman"/>
                <a:ea typeface="Calibri"/>
              </a:rPr>
              <a:t> </a:t>
            </a:r>
            <a:r>
              <a:rPr lang="fr-FR" sz="2400" dirty="0" smtClean="0">
                <a:latin typeface="Times New Roman"/>
                <a:ea typeface="Calibri"/>
              </a:rPr>
              <a:t>54 (77%)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/>
                <a:ea typeface="Calibri"/>
              </a:rPr>
              <a:t> </a:t>
            </a:r>
            <a:r>
              <a:rPr lang="fr-FR" sz="2400" dirty="0" smtClean="0">
                <a:latin typeface="Times New Roman"/>
                <a:ea typeface="Calibri"/>
              </a:rPr>
              <a:t>PCC</a:t>
            </a:r>
            <a:r>
              <a:rPr lang="fr-FR" sz="2400" dirty="0">
                <a:latin typeface="Times New Roman"/>
                <a:ea typeface="Calibri"/>
              </a:rPr>
              <a:t> =</a:t>
            </a:r>
            <a:r>
              <a:rPr lang="en-US" sz="2400" dirty="0" smtClean="0">
                <a:latin typeface="Times New Roman"/>
                <a:ea typeface="Calibri"/>
              </a:rPr>
              <a:t>&gt; 4 (6%)</a:t>
            </a:r>
            <a:endParaRPr lang="fr-FR" sz="2400" dirty="0">
              <a:latin typeface="Times New Roman"/>
              <a:ea typeface="Calibri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/>
              </a:rPr>
              <a:t> </a:t>
            </a:r>
            <a:r>
              <a:rPr lang="fr-FR" sz="2400" dirty="0" smtClean="0">
                <a:latin typeface="Times New Roman"/>
              </a:rPr>
              <a:t>Tamponnade </a:t>
            </a:r>
            <a:r>
              <a:rPr lang="fr-FR" sz="2400" dirty="0">
                <a:latin typeface="Times New Roman"/>
              </a:rPr>
              <a:t>=&gt; </a:t>
            </a:r>
            <a:r>
              <a:rPr lang="fr-FR" sz="2400" dirty="0" smtClean="0">
                <a:latin typeface="Times New Roman"/>
              </a:rPr>
              <a:t>22 (31%)</a:t>
            </a:r>
            <a:endParaRPr lang="fr-FR" sz="2400" dirty="0">
              <a:latin typeface="Times New Roman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/>
              </a:rPr>
              <a:t> </a:t>
            </a:r>
            <a:r>
              <a:rPr lang="fr-FR" sz="2400" dirty="0" smtClean="0">
                <a:latin typeface="Times New Roman"/>
              </a:rPr>
              <a:t>Décès </a:t>
            </a:r>
            <a:r>
              <a:rPr lang="fr-FR" sz="2400" dirty="0">
                <a:latin typeface="Times New Roman"/>
              </a:rPr>
              <a:t>=&gt; </a:t>
            </a:r>
            <a:r>
              <a:rPr lang="fr-FR" sz="2400" dirty="0" smtClean="0">
                <a:latin typeface="Times New Roman"/>
                <a:ea typeface="Calibri"/>
              </a:rPr>
              <a:t> 12 (17%) </a:t>
            </a:r>
            <a:endParaRPr lang="fr-FR" sz="2400" dirty="0">
              <a:latin typeface="Times New Roman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RESULTATS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618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1" y="1412776"/>
            <a:ext cx="7886700" cy="544522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/>
              </a:rPr>
              <a:t> Touche sujets jeunes, situation socioéconomique défavorable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/>
              </a:rPr>
              <a:t> Patients reçus à </a:t>
            </a:r>
            <a:r>
              <a:rPr lang="fr-FR" sz="2400" dirty="0">
                <a:latin typeface="Times New Roman"/>
                <a:ea typeface="Calibri"/>
              </a:rPr>
              <a:t>stade avancé </a:t>
            </a:r>
            <a:r>
              <a:rPr lang="fr-FR" sz="2400" dirty="0" smtClean="0">
                <a:latin typeface="Times New Roman"/>
                <a:ea typeface="Calibri"/>
              </a:rPr>
              <a:t>(dyspnée++, AEG, Stade 3-4 de </a:t>
            </a:r>
            <a:r>
              <a:rPr lang="fr-FR" sz="2400" dirty="0" err="1" smtClean="0">
                <a:latin typeface="Times New Roman"/>
                <a:ea typeface="Calibri"/>
              </a:rPr>
              <a:t>Holzman</a:t>
            </a:r>
            <a:r>
              <a:rPr lang="fr-FR" sz="2400" dirty="0" smtClean="0">
                <a:latin typeface="Times New Roman"/>
                <a:ea typeface="Calibri"/>
              </a:rPr>
              <a:t>, Epanchement de grande abondance)</a:t>
            </a:r>
            <a:r>
              <a:rPr lang="fr-FR" dirty="0">
                <a:latin typeface="Times New Roman"/>
                <a:ea typeface="Calibri"/>
              </a:rPr>
              <a:t> =</a:t>
            </a:r>
            <a:r>
              <a:rPr lang="en-US" dirty="0" smtClean="0">
                <a:latin typeface="Times New Roman"/>
                <a:ea typeface="Calibri"/>
              </a:rPr>
              <a:t>&gt; </a:t>
            </a:r>
            <a:r>
              <a:rPr lang="en-US" sz="2400" dirty="0" err="1" smtClean="0">
                <a:latin typeface="Times New Roman"/>
                <a:ea typeface="Calibri"/>
              </a:rPr>
              <a:t>mauvais</a:t>
            </a:r>
            <a:r>
              <a:rPr lang="en-US" sz="2400" dirty="0" smtClean="0">
                <a:latin typeface="Times New Roman"/>
                <a:ea typeface="Calibri"/>
              </a:rPr>
              <a:t> </a:t>
            </a:r>
            <a:r>
              <a:rPr lang="en-US" sz="2400" dirty="0" err="1" smtClean="0">
                <a:latin typeface="Times New Roman"/>
                <a:ea typeface="Calibri"/>
              </a:rPr>
              <a:t>pronostic</a:t>
            </a:r>
            <a:endParaRPr lang="en-US" sz="2400" dirty="0" smtClean="0">
              <a:latin typeface="Times New Roman"/>
              <a:ea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latin typeface="Times New Roman"/>
            </a:endParaRPr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COMMENTAIRE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75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1" y="1412776"/>
            <a:ext cx="7886700" cy="544522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/>
              </a:rPr>
              <a:t> </a:t>
            </a:r>
            <a:r>
              <a:rPr lang="en-US" sz="2400" dirty="0" err="1" smtClean="0">
                <a:latin typeface="Times New Roman"/>
              </a:rPr>
              <a:t>Recherche</a:t>
            </a:r>
            <a:r>
              <a:rPr lang="en-US" sz="2400" dirty="0" smtClean="0">
                <a:latin typeface="Times New Roman"/>
              </a:rPr>
              <a:t> </a:t>
            </a:r>
            <a:r>
              <a:rPr lang="en-US" sz="2400" dirty="0" err="1" smtClean="0">
                <a:latin typeface="Times New Roman"/>
              </a:rPr>
              <a:t>étiologique</a:t>
            </a:r>
            <a:r>
              <a:rPr lang="en-US" sz="2400" dirty="0" smtClean="0">
                <a:latin typeface="Times New Roman"/>
              </a:rPr>
              <a:t> difficile </a:t>
            </a:r>
            <a:r>
              <a:rPr lang="fr-FR" sz="2400" dirty="0">
                <a:latin typeface="Times New Roman"/>
                <a:ea typeface="Calibri"/>
              </a:rPr>
              <a:t>=</a:t>
            </a:r>
            <a:r>
              <a:rPr lang="en-US" sz="2400" dirty="0">
                <a:latin typeface="Times New Roman"/>
                <a:ea typeface="Calibri"/>
              </a:rPr>
              <a:t>&gt; </a:t>
            </a:r>
            <a:r>
              <a:rPr lang="en-US" sz="2400" dirty="0" err="1">
                <a:latin typeface="Times New Roman"/>
                <a:ea typeface="Calibri"/>
              </a:rPr>
              <a:t>Amélioration</a:t>
            </a:r>
            <a:r>
              <a:rPr lang="en-US" sz="2400" dirty="0">
                <a:latin typeface="Times New Roman"/>
                <a:ea typeface="Calibri"/>
              </a:rPr>
              <a:t> </a:t>
            </a:r>
            <a:r>
              <a:rPr lang="en-US" sz="2400" dirty="0" smtClean="0">
                <a:latin typeface="Times New Roman"/>
                <a:ea typeface="Calibri"/>
              </a:rPr>
              <a:t>du plateau technique</a:t>
            </a:r>
            <a:r>
              <a:rPr lang="fr-FR" sz="2400" dirty="0">
                <a:latin typeface="Times New Roman"/>
                <a:ea typeface="Calibri"/>
              </a:rPr>
              <a:t> =</a:t>
            </a:r>
            <a:r>
              <a:rPr lang="en-US" sz="2400" dirty="0">
                <a:latin typeface="Times New Roman"/>
                <a:ea typeface="Calibri"/>
              </a:rPr>
              <a:t>&gt; </a:t>
            </a:r>
            <a:r>
              <a:rPr lang="en-US" sz="2400" dirty="0" err="1" smtClean="0">
                <a:latin typeface="Times New Roman"/>
                <a:ea typeface="Calibri"/>
              </a:rPr>
              <a:t>Facilité</a:t>
            </a:r>
            <a:r>
              <a:rPr lang="en-US" sz="2400" dirty="0" smtClean="0">
                <a:latin typeface="Times New Roman"/>
                <a:ea typeface="Calibri"/>
              </a:rPr>
              <a:t> diagnostic </a:t>
            </a:r>
            <a:r>
              <a:rPr lang="fr-FR" sz="2400" dirty="0">
                <a:latin typeface="Times New Roman"/>
                <a:ea typeface="Calibri"/>
              </a:rPr>
              <a:t>=</a:t>
            </a:r>
            <a:r>
              <a:rPr lang="en-US" sz="2400" dirty="0">
                <a:latin typeface="Times New Roman"/>
                <a:ea typeface="Calibri"/>
              </a:rPr>
              <a:t>&gt; </a:t>
            </a:r>
            <a:r>
              <a:rPr lang="en-US" sz="2400" dirty="0" smtClean="0">
                <a:latin typeface="Times New Roman"/>
                <a:ea typeface="Calibri"/>
              </a:rPr>
              <a:t>PEC</a:t>
            </a: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Times New Roman"/>
              </a:rPr>
              <a:t>L</a:t>
            </a:r>
            <a:r>
              <a:rPr lang="fr-FR" sz="2400" dirty="0">
                <a:solidFill>
                  <a:prstClr val="black"/>
                </a:solidFill>
                <a:latin typeface="Times New Roman"/>
                <a:ea typeface="Calibri"/>
              </a:rPr>
              <a:t>a tuberculose = première cause des épanchements péricardiques persistance de l’infection à VIH </a:t>
            </a:r>
            <a:endParaRPr lang="fr-FR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/>
            </a:endParaRPr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COMMENTAIRE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14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819182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/>
                <a:ea typeface="Calibri"/>
              </a:rPr>
              <a:t> </a:t>
            </a:r>
            <a:r>
              <a:rPr lang="fr-FR" sz="2400" dirty="0" smtClean="0">
                <a:latin typeface="Times New Roman"/>
                <a:ea typeface="Calibri"/>
              </a:rPr>
              <a:t>Les </a:t>
            </a:r>
            <a:r>
              <a:rPr lang="fr-FR" sz="2400" dirty="0">
                <a:latin typeface="Times New Roman"/>
                <a:ea typeface="Calibri"/>
              </a:rPr>
              <a:t>péricardites liquidiennes sont </a:t>
            </a:r>
            <a:r>
              <a:rPr lang="fr-FR" sz="2400" dirty="0" smtClean="0">
                <a:latin typeface="Times New Roman"/>
                <a:ea typeface="Calibri"/>
              </a:rPr>
              <a:t>fréquentes, graves et mortelles au Tchad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/>
                <a:ea typeface="Calibri"/>
              </a:rPr>
              <a:t> La lutte contre le VIH/SIDA++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/>
              </a:rPr>
              <a:t>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Une prise en charge précoce permettra d’améliorer son pronostic.  </a:t>
            </a:r>
            <a:endParaRPr lang="fr-FR" sz="20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CONCLUSION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0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4"/>
          <p:cNvSpPr txBox="1">
            <a:spLocks/>
          </p:cNvSpPr>
          <p:nvPr/>
        </p:nvSpPr>
        <p:spPr>
          <a:xfrm>
            <a:off x="-2332" y="44624"/>
            <a:ext cx="9146331" cy="162371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8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M</a:t>
            </a:r>
            <a:r>
              <a:rPr lang="fr-FR" sz="8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ERCI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pic>
        <p:nvPicPr>
          <p:cNvPr id="5" name="Picture 2" descr="http://3.bp.blogspot.com/-Uyt8lSQgrNU/UFHi26j0G9I/AAAAAAAAA6U/t8PmQ1GTjEc/s390/IMG_0655%2B-%2BCop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68337"/>
            <a:ext cx="9143999" cy="518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412776"/>
            <a:ext cx="8191821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2400" b="1" dirty="0">
                <a:latin typeface="Times New Roman"/>
                <a:ea typeface="Calibri"/>
              </a:rPr>
              <a:t>La pathologie </a:t>
            </a:r>
            <a:r>
              <a:rPr lang="fr-FR" sz="2400" b="1" dirty="0" smtClean="0">
                <a:latin typeface="Times New Roman"/>
                <a:ea typeface="Calibri"/>
              </a:rPr>
              <a:t>péricardique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/>
                <a:ea typeface="Calibri"/>
              </a:rPr>
              <a:t> La </a:t>
            </a:r>
            <a:r>
              <a:rPr lang="fr-FR" sz="2400" dirty="0">
                <a:latin typeface="Times New Roman"/>
                <a:ea typeface="Calibri"/>
              </a:rPr>
              <a:t>quatrième cause </a:t>
            </a:r>
            <a:r>
              <a:rPr lang="fr-FR" sz="2400" dirty="0" smtClean="0">
                <a:latin typeface="Times New Roman"/>
                <a:ea typeface="Calibri"/>
              </a:rPr>
              <a:t>des </a:t>
            </a:r>
            <a:r>
              <a:rPr lang="fr-FR" sz="2400" dirty="0">
                <a:latin typeface="Times New Roman"/>
                <a:ea typeface="Calibri"/>
              </a:rPr>
              <a:t>maladies </a:t>
            </a:r>
            <a:r>
              <a:rPr lang="fr-FR" sz="2400" dirty="0" smtClean="0">
                <a:latin typeface="Times New Roman"/>
                <a:ea typeface="Calibri"/>
              </a:rPr>
              <a:t>cardiovasculaires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/>
                <a:ea typeface="Calibri"/>
              </a:rPr>
              <a:t> 2 </a:t>
            </a:r>
            <a:r>
              <a:rPr lang="fr-FR" sz="2400" dirty="0">
                <a:latin typeface="Times New Roman"/>
                <a:ea typeface="Calibri"/>
              </a:rPr>
              <a:t>à </a:t>
            </a:r>
            <a:r>
              <a:rPr lang="fr-FR" sz="2400" dirty="0" smtClean="0">
                <a:latin typeface="Times New Roman"/>
                <a:ea typeface="Calibri"/>
              </a:rPr>
              <a:t>5% </a:t>
            </a:r>
            <a:r>
              <a:rPr lang="fr-FR" sz="2400" dirty="0">
                <a:latin typeface="Times New Roman"/>
                <a:ea typeface="Calibri"/>
              </a:rPr>
              <a:t>des admissions </a:t>
            </a:r>
            <a:r>
              <a:rPr lang="fr-FR" sz="2400" dirty="0" smtClean="0">
                <a:latin typeface="Times New Roman"/>
                <a:ea typeface="Calibri"/>
              </a:rPr>
              <a:t>hospitalières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/>
                <a:ea typeface="Calibri"/>
              </a:rPr>
              <a:t> En </a:t>
            </a:r>
            <a:r>
              <a:rPr lang="fr-FR" sz="2400" dirty="0">
                <a:latin typeface="Times New Roman"/>
                <a:ea typeface="Calibri"/>
              </a:rPr>
              <a:t>Afrique subsaharienne, la fréquence </a:t>
            </a:r>
            <a:r>
              <a:rPr lang="fr-FR" sz="2400" dirty="0" smtClean="0">
                <a:latin typeface="Times New Roman"/>
                <a:ea typeface="Calibri"/>
              </a:rPr>
              <a:t>élevée</a:t>
            </a:r>
            <a:r>
              <a:rPr lang="fr-FR" sz="2400" dirty="0">
                <a:latin typeface="Times New Roman"/>
                <a:ea typeface="Calibri"/>
              </a:rPr>
              <a:t>, en rapport </a:t>
            </a:r>
            <a:r>
              <a:rPr lang="fr-FR" sz="2400" dirty="0" smtClean="0">
                <a:latin typeface="Times New Roman"/>
                <a:ea typeface="Calibri"/>
              </a:rPr>
              <a:t>la </a:t>
            </a:r>
            <a:r>
              <a:rPr lang="fr-FR" sz="2400" dirty="0">
                <a:latin typeface="Times New Roman"/>
                <a:ea typeface="Calibri"/>
              </a:rPr>
              <a:t>pandémie du </a:t>
            </a:r>
            <a:r>
              <a:rPr lang="fr-FR" sz="2400" dirty="0" smtClean="0">
                <a:latin typeface="Times New Roman"/>
                <a:ea typeface="Calibri"/>
              </a:rPr>
              <a:t>VIH-SIDA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/>
              </a:rPr>
              <a:t> C</a:t>
            </a:r>
            <a:r>
              <a:rPr lang="fr-FR" sz="2400" dirty="0">
                <a:latin typeface="Times New Roman"/>
                <a:ea typeface="Calibri"/>
              </a:rPr>
              <a:t>omplications graves tamponnade </a:t>
            </a:r>
            <a:r>
              <a:rPr lang="fr-FR" sz="2400" dirty="0" smtClean="0">
                <a:latin typeface="Times New Roman"/>
                <a:ea typeface="Calibri"/>
              </a:rPr>
              <a:t>ou PCC</a:t>
            </a:r>
            <a:endParaRPr lang="fr-FR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365128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INTRODUCTION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4315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Evaluer la prévalence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Etudier caractéristiques cliniques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fr-FR" sz="2400" dirty="0" smtClean="0">
                <a:latin typeface="Times New Roman"/>
                <a:ea typeface="Calibri"/>
                <a:cs typeface="Times New Roman"/>
              </a:rPr>
              <a:t>paracliniques et étiologiques des </a:t>
            </a:r>
            <a:r>
              <a:rPr lang="fr-FR" sz="2400" dirty="0">
                <a:latin typeface="Times New Roman"/>
                <a:ea typeface="Calibri"/>
                <a:cs typeface="Times New Roman"/>
              </a:rPr>
              <a:t>péricardites liquidiennes observées au Centre Hospitalier Universitaire la Référence Nationale (CHU-RN) de N’Djamena.</a:t>
            </a:r>
            <a:endParaRPr lang="fr-FR" sz="2000" dirty="0">
              <a:ea typeface="Calibri"/>
              <a:cs typeface="Times New Roman"/>
            </a:endParaRPr>
          </a:p>
          <a:p>
            <a:endParaRPr lang="fr-FR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OBJECTIFS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647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/>
                <a:ea typeface="Calibri"/>
              </a:rPr>
              <a:t> </a:t>
            </a:r>
            <a:r>
              <a:rPr lang="fr-FR" sz="2400" u="sng" dirty="0" smtClean="0">
                <a:latin typeface="Times New Roman"/>
                <a:ea typeface="Calibri"/>
              </a:rPr>
              <a:t>Type</a:t>
            </a:r>
            <a:r>
              <a:rPr lang="fr-FR" sz="2400" dirty="0" smtClean="0">
                <a:latin typeface="Times New Roman"/>
                <a:ea typeface="Calibri"/>
              </a:rPr>
              <a:t>: Transversale descriptive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/>
              </a:rPr>
              <a:t> </a:t>
            </a:r>
            <a:r>
              <a:rPr lang="fr-FR" sz="2400" u="sng" dirty="0" smtClean="0">
                <a:latin typeface="Times New Roman"/>
              </a:rPr>
              <a:t>Durée</a:t>
            </a:r>
            <a:r>
              <a:rPr lang="fr-FR" sz="2400" dirty="0" smtClean="0">
                <a:latin typeface="Times New Roman"/>
              </a:rPr>
              <a:t>: </a:t>
            </a:r>
            <a:r>
              <a:rPr lang="fr-FR" sz="2400" dirty="0" smtClean="0">
                <a:latin typeface="Times New Roman"/>
                <a:ea typeface="Calibri"/>
              </a:rPr>
              <a:t>de </a:t>
            </a:r>
            <a:r>
              <a:rPr lang="fr-FR" sz="2400" dirty="0">
                <a:latin typeface="Times New Roman"/>
                <a:ea typeface="Calibri"/>
              </a:rPr>
              <a:t>janvier 2017 à décembre </a:t>
            </a:r>
            <a:r>
              <a:rPr lang="fr-FR" sz="2400" dirty="0" smtClean="0">
                <a:latin typeface="Times New Roman"/>
                <a:ea typeface="Calibri"/>
              </a:rPr>
              <a:t>2019</a:t>
            </a:r>
            <a:r>
              <a:rPr lang="fr-FR" sz="2400" dirty="0">
                <a:latin typeface="Times New Roman"/>
              </a:rPr>
              <a:t> </a:t>
            </a:r>
            <a:r>
              <a:rPr lang="fr-FR" sz="2400" dirty="0" smtClean="0">
                <a:latin typeface="Times New Roman"/>
              </a:rPr>
              <a:t>(03</a:t>
            </a:r>
            <a:r>
              <a:rPr lang="fr-FR" sz="2400" dirty="0" smtClean="0">
                <a:latin typeface="Times New Roman"/>
                <a:ea typeface="Calibri"/>
              </a:rPr>
              <a:t> ans)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/>
              </a:rPr>
              <a:t> </a:t>
            </a:r>
            <a:r>
              <a:rPr lang="fr-FR" sz="2400" u="sng" dirty="0" smtClean="0">
                <a:latin typeface="Times New Roman"/>
              </a:rPr>
              <a:t>Cadre</a:t>
            </a:r>
            <a:r>
              <a:rPr lang="fr-FR" sz="2400" dirty="0" smtClean="0">
                <a:latin typeface="Times New Roman"/>
              </a:rPr>
              <a:t>: </a:t>
            </a:r>
            <a:r>
              <a:rPr lang="fr-FR" sz="2400" dirty="0">
                <a:latin typeface="Times New Roman"/>
                <a:ea typeface="Calibri"/>
              </a:rPr>
              <a:t>CHU-RN de N’Djamena</a:t>
            </a:r>
            <a:endParaRPr lang="fr-FR" sz="2400" dirty="0" smtClean="0">
              <a:latin typeface="Times New Roman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/>
              </a:rPr>
              <a:t> </a:t>
            </a:r>
            <a:r>
              <a:rPr lang="fr-FR" sz="2400" u="sng" dirty="0" smtClean="0">
                <a:latin typeface="Times New Roman"/>
              </a:rPr>
              <a:t>Critère d’inclusion</a:t>
            </a:r>
            <a:r>
              <a:rPr lang="fr-FR" sz="2400" dirty="0" smtClean="0">
                <a:latin typeface="Times New Roman"/>
              </a:rPr>
              <a:t>: Patients </a:t>
            </a:r>
            <a:r>
              <a:rPr lang="fr-FR" sz="2400" dirty="0">
                <a:latin typeface="Times New Roman"/>
                <a:ea typeface="Calibri"/>
              </a:rPr>
              <a:t>hospitalisés </a:t>
            </a:r>
            <a:r>
              <a:rPr lang="fr-FR" sz="2400" dirty="0" smtClean="0">
                <a:latin typeface="Times New Roman"/>
                <a:ea typeface="Calibri"/>
              </a:rPr>
              <a:t>pour </a:t>
            </a:r>
            <a:r>
              <a:rPr lang="fr-FR" sz="2400" dirty="0">
                <a:latin typeface="Times New Roman"/>
                <a:ea typeface="Calibri"/>
              </a:rPr>
              <a:t>une péricardite liquidienne confirmée à </a:t>
            </a:r>
            <a:r>
              <a:rPr lang="fr-FR" sz="2400" dirty="0" smtClean="0">
                <a:latin typeface="Times New Roman"/>
                <a:ea typeface="Calibri"/>
              </a:rPr>
              <a:t>l’ETT </a:t>
            </a:r>
            <a:r>
              <a:rPr lang="fr-FR" sz="2400" dirty="0">
                <a:latin typeface="Times New Roman"/>
                <a:ea typeface="Calibri"/>
              </a:rPr>
              <a:t>et consentant à participer à l’étude</a:t>
            </a:r>
            <a:r>
              <a:rPr lang="fr-FR" dirty="0">
                <a:latin typeface="Times New Roman"/>
                <a:ea typeface="Calibri"/>
              </a:rPr>
              <a:t>.</a:t>
            </a:r>
            <a:endParaRPr lang="fr-FR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METHODOLOGIE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7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1" y="1628800"/>
            <a:ext cx="7886700" cy="4351338"/>
          </a:xfrm>
        </p:spPr>
        <p:txBody>
          <a:bodyPr/>
          <a:lstStyle/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fr-FR" dirty="0" smtClean="0">
                <a:latin typeface="Times New Roman"/>
                <a:ea typeface="Calibri"/>
              </a:rPr>
              <a:t> </a:t>
            </a:r>
            <a:r>
              <a:rPr lang="fr-FR" sz="2400" dirty="0" smtClean="0">
                <a:latin typeface="Times New Roman"/>
                <a:ea typeface="Calibri"/>
              </a:rPr>
              <a:t>hospitalisés =</a:t>
            </a:r>
            <a:r>
              <a:rPr lang="en-US" sz="2400" dirty="0" smtClean="0">
                <a:latin typeface="Times New Roman"/>
                <a:ea typeface="Calibri"/>
              </a:rPr>
              <a:t>&gt;</a:t>
            </a:r>
            <a:r>
              <a:rPr lang="fr-FR" sz="2400" dirty="0" smtClean="0">
                <a:latin typeface="Times New Roman"/>
                <a:ea typeface="Calibri"/>
              </a:rPr>
              <a:t> 1805 patients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/>
              </a:rPr>
              <a:t> </a:t>
            </a:r>
            <a:r>
              <a:rPr lang="fr-FR" sz="2400" dirty="0" smtClean="0">
                <a:latin typeface="Times New Roman"/>
              </a:rPr>
              <a:t>Péricardite liquidienne =&gt; 78 (4,3%)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/>
              </a:rPr>
              <a:t> </a:t>
            </a:r>
            <a:r>
              <a:rPr lang="fr-FR" sz="2400" dirty="0" smtClean="0">
                <a:latin typeface="Times New Roman"/>
              </a:rPr>
              <a:t>Age moyenne =&gt; </a:t>
            </a:r>
            <a:r>
              <a:rPr lang="fr-FR" sz="2400" dirty="0">
                <a:latin typeface="Times New Roman"/>
                <a:ea typeface="Calibri"/>
              </a:rPr>
              <a:t>35,84 ± 14 ans, </a:t>
            </a:r>
            <a:r>
              <a:rPr lang="fr-FR" sz="2400" dirty="0" smtClean="0">
                <a:latin typeface="Times New Roman"/>
                <a:ea typeface="Calibri"/>
              </a:rPr>
              <a:t>[ </a:t>
            </a:r>
            <a:r>
              <a:rPr lang="fr-FR" sz="2400" dirty="0">
                <a:latin typeface="Times New Roman"/>
                <a:ea typeface="Calibri"/>
              </a:rPr>
              <a:t>16 et 73 ans]. </a:t>
            </a:r>
            <a:endParaRPr lang="fr-FR" sz="2400" dirty="0" smtClean="0">
              <a:latin typeface="Times New Roman"/>
            </a:endParaRP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imes New Roman"/>
              </a:rPr>
              <a:t> Sexe ratio =&gt; </a:t>
            </a:r>
            <a:r>
              <a:rPr lang="fr-FR" sz="2400" dirty="0">
                <a:latin typeface="Times New Roman"/>
                <a:ea typeface="Calibri"/>
              </a:rPr>
              <a:t>0,89</a:t>
            </a:r>
            <a:endParaRPr lang="fr-FR" sz="2400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RESULTATS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635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885974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/>
                <a:ea typeface="Calibri"/>
              </a:rPr>
              <a:t> </a:t>
            </a:r>
            <a:r>
              <a:rPr lang="fr-FR" dirty="0" smtClean="0">
                <a:latin typeface="Times New Roman"/>
                <a:ea typeface="Calibri"/>
              </a:rPr>
              <a:t>     </a:t>
            </a:r>
            <a:r>
              <a:rPr lang="fr-FR" sz="2400" dirty="0" smtClean="0">
                <a:latin typeface="Times New Roman"/>
                <a:ea typeface="Calibri"/>
              </a:rPr>
              <a:t>Répartition </a:t>
            </a:r>
            <a:r>
              <a:rPr lang="fr-FR" sz="2400" dirty="0">
                <a:latin typeface="Times New Roman"/>
                <a:ea typeface="Calibri"/>
              </a:rPr>
              <a:t>des </a:t>
            </a:r>
            <a:r>
              <a:rPr lang="fr-FR" sz="2400" dirty="0" smtClean="0">
                <a:latin typeface="Times New Roman"/>
                <a:ea typeface="Calibri"/>
              </a:rPr>
              <a:t>patients </a:t>
            </a:r>
            <a:r>
              <a:rPr lang="fr-FR" sz="2400" dirty="0">
                <a:latin typeface="Times New Roman"/>
                <a:ea typeface="Calibri"/>
              </a:rPr>
              <a:t>selon les signes fonctionnels</a:t>
            </a:r>
            <a:endParaRPr lang="fr-FR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RESULTATS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367161"/>
              </p:ext>
            </p:extLst>
          </p:nvPr>
        </p:nvGraphicFramePr>
        <p:xfrm>
          <a:off x="1331640" y="2721134"/>
          <a:ext cx="6840761" cy="3156138"/>
        </p:xfrm>
        <a:graphic>
          <a:graphicData uri="http://schemas.openxmlformats.org/drawingml/2006/table">
            <a:tbl>
              <a:tblPr/>
              <a:tblGrid>
                <a:gridCol w="2809483"/>
                <a:gridCol w="1967367"/>
                <a:gridCol w="2063911"/>
              </a:tblGrid>
              <a:tr h="526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Signes fonctionnels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3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Effectifs(n)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Pourcentage(%)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Dyspnée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5626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06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6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Douleur thoracique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5626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45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87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Toux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7912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45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Sueur profuse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5626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45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Arthralgie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547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2710" algn="ctr"/>
                          <a:tab pos="4211320" algn="l"/>
                        </a:tabLs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1" y="1484784"/>
            <a:ext cx="7886700" cy="4692179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/>
                <a:ea typeface="Calibri"/>
              </a:rPr>
              <a:t> </a:t>
            </a:r>
            <a:r>
              <a:rPr lang="fr-FR" dirty="0" smtClean="0">
                <a:latin typeface="Times New Roman"/>
                <a:ea typeface="Calibri"/>
              </a:rPr>
              <a:t> </a:t>
            </a:r>
          </a:p>
          <a:p>
            <a:pPr marL="0" indent="0">
              <a:buNone/>
            </a:pPr>
            <a:endParaRPr lang="fr-FR" dirty="0">
              <a:latin typeface="Times New Roman"/>
              <a:ea typeface="Calibri"/>
            </a:endParaRPr>
          </a:p>
          <a:p>
            <a:pPr marL="0" indent="0">
              <a:buNone/>
            </a:pPr>
            <a:endParaRPr lang="fr-FR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fr-FR" dirty="0">
              <a:latin typeface="Times New Roman"/>
              <a:ea typeface="Calibri"/>
            </a:endParaRPr>
          </a:p>
          <a:p>
            <a:pPr marL="0" indent="0">
              <a:buNone/>
            </a:pPr>
            <a:endParaRPr lang="fr-FR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fr-FR" dirty="0">
              <a:latin typeface="Times New Roman"/>
              <a:ea typeface="Calibri"/>
            </a:endParaRPr>
          </a:p>
          <a:p>
            <a:pPr marL="0" indent="0">
              <a:buNone/>
            </a:pPr>
            <a:endParaRPr lang="fr-FR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fr-FR" dirty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ea typeface="Calibri"/>
              </a:rPr>
              <a:t> </a:t>
            </a:r>
            <a:r>
              <a:rPr lang="fr-FR" sz="2400" dirty="0">
                <a:latin typeface="Times New Roman"/>
                <a:ea typeface="Calibri"/>
              </a:rPr>
              <a:t>R</a:t>
            </a:r>
            <a:r>
              <a:rPr lang="fr-FR" sz="2400" dirty="0" smtClean="0">
                <a:latin typeface="Times New Roman"/>
                <a:ea typeface="Calibri"/>
              </a:rPr>
              <a:t>épartition </a:t>
            </a:r>
            <a:r>
              <a:rPr lang="fr-FR" sz="2400" dirty="0">
                <a:latin typeface="Times New Roman"/>
                <a:ea typeface="Calibri"/>
              </a:rPr>
              <a:t>des </a:t>
            </a:r>
            <a:r>
              <a:rPr lang="fr-FR" sz="2400" dirty="0" smtClean="0">
                <a:latin typeface="Times New Roman"/>
                <a:ea typeface="Calibri"/>
              </a:rPr>
              <a:t>patients </a:t>
            </a:r>
            <a:r>
              <a:rPr lang="fr-FR" sz="2400" dirty="0">
                <a:latin typeface="Times New Roman"/>
                <a:ea typeface="Calibri"/>
              </a:rPr>
              <a:t>selon les signes </a:t>
            </a:r>
            <a:r>
              <a:rPr lang="fr-FR" sz="2400" dirty="0" smtClean="0">
                <a:latin typeface="Times New Roman"/>
                <a:ea typeface="Calibri"/>
              </a:rPr>
              <a:t>physiques</a:t>
            </a:r>
            <a:endParaRPr lang="fr-FR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RESULTATS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630445"/>
              </p:ext>
            </p:extLst>
          </p:nvPr>
        </p:nvGraphicFramePr>
        <p:xfrm>
          <a:off x="755576" y="1268760"/>
          <a:ext cx="691276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46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1" y="1484784"/>
            <a:ext cx="7886700" cy="4692179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/>
                <a:ea typeface="Calibri"/>
              </a:rPr>
              <a:t>    </a:t>
            </a:r>
            <a:r>
              <a:rPr lang="fr-FR" sz="2400" dirty="0">
                <a:latin typeface="Times New Roman"/>
                <a:ea typeface="Calibri"/>
              </a:rPr>
              <a:t>R</a:t>
            </a:r>
            <a:r>
              <a:rPr lang="fr-FR" sz="2400" dirty="0" smtClean="0">
                <a:latin typeface="Times New Roman"/>
                <a:ea typeface="Calibri"/>
              </a:rPr>
              <a:t>épartition </a:t>
            </a:r>
            <a:r>
              <a:rPr lang="fr-FR" sz="2400" dirty="0">
                <a:latin typeface="Times New Roman"/>
                <a:ea typeface="Calibri"/>
              </a:rPr>
              <a:t>des </a:t>
            </a:r>
            <a:r>
              <a:rPr lang="fr-FR" sz="2400" dirty="0" smtClean="0">
                <a:latin typeface="Times New Roman"/>
                <a:ea typeface="Calibri"/>
              </a:rPr>
              <a:t>patients </a:t>
            </a:r>
            <a:r>
              <a:rPr lang="fr-FR" sz="2400" dirty="0">
                <a:latin typeface="Times New Roman"/>
                <a:ea typeface="Calibri"/>
              </a:rPr>
              <a:t>selon l’ICT.</a:t>
            </a:r>
            <a:endParaRPr lang="fr-FR" sz="3200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RESULTATS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71799"/>
              </p:ext>
            </p:extLst>
          </p:nvPr>
        </p:nvGraphicFramePr>
        <p:xfrm>
          <a:off x="107504" y="2420890"/>
          <a:ext cx="6192689" cy="3024333"/>
        </p:xfrm>
        <a:graphic>
          <a:graphicData uri="http://schemas.openxmlformats.org/drawingml/2006/table">
            <a:tbl>
              <a:tblPr/>
              <a:tblGrid>
                <a:gridCol w="2355914"/>
                <a:gridCol w="1862295"/>
                <a:gridCol w="1974480"/>
              </a:tblGrid>
              <a:tr h="493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06040" algn="ctr"/>
                          <a:tab pos="4220210" algn="l"/>
                        </a:tabLs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ICT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06040" algn="ctr"/>
                          <a:tab pos="422021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Effectifs(n)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06040" algn="ctr"/>
                          <a:tab pos="422021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Pourcentages(%)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≤ 0,5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] 0,5-0,6]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] 0,6-0,7]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≥ 0,7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0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49080"/>
            <a:ext cx="267883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6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1" y="1484784"/>
            <a:ext cx="7886700" cy="4692179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 smtClean="0">
                <a:latin typeface="Times New Roman"/>
                <a:ea typeface="Calibri"/>
              </a:rPr>
              <a:t>    </a:t>
            </a:r>
            <a:r>
              <a:rPr lang="fr-FR" sz="2400" dirty="0" smtClean="0">
                <a:latin typeface="Times New Roman"/>
                <a:ea typeface="Calibri"/>
              </a:rPr>
              <a:t>Répartition des </a:t>
            </a:r>
            <a:r>
              <a:rPr lang="fr-FR" sz="2400" dirty="0">
                <a:latin typeface="Times New Roman"/>
                <a:ea typeface="Calibri"/>
              </a:rPr>
              <a:t>patients selon les signes électriques à l’ECG</a:t>
            </a:r>
            <a:r>
              <a:rPr lang="fr-FR" sz="2000" dirty="0">
                <a:latin typeface="Times New Roman"/>
                <a:ea typeface="Calibri"/>
              </a:rPr>
              <a:t>.</a:t>
            </a:r>
            <a:endParaRPr lang="fr-FR" dirty="0"/>
          </a:p>
        </p:txBody>
      </p:sp>
      <p:sp>
        <p:nvSpPr>
          <p:cNvPr id="4" name="Titre 4"/>
          <p:cNvSpPr txBox="1">
            <a:spLocks noGrp="1"/>
          </p:cNvSpPr>
          <p:nvPr>
            <p:ph type="title"/>
          </p:nvPr>
        </p:nvSpPr>
        <p:spPr>
          <a:xfrm>
            <a:off x="-2331" y="581152"/>
            <a:ext cx="7238628" cy="615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RESULTATS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46233"/>
              </p:ext>
            </p:extLst>
          </p:nvPr>
        </p:nvGraphicFramePr>
        <p:xfrm>
          <a:off x="971600" y="2204864"/>
          <a:ext cx="7200800" cy="4176462"/>
        </p:xfrm>
        <a:graphic>
          <a:graphicData uri="http://schemas.openxmlformats.org/drawingml/2006/table">
            <a:tbl>
              <a:tblPr firstRow="1" firstCol="1" bandRow="1"/>
              <a:tblGrid>
                <a:gridCol w="3408889"/>
                <a:gridCol w="1661844"/>
                <a:gridCol w="2130067"/>
              </a:tblGrid>
              <a:tr h="69607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Signes électriques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2606040" algn="ctr"/>
                          <a:tab pos="422021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Effectifs(n)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2606040" algn="ctr"/>
                          <a:tab pos="4220210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Pourcentages(%)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Tachycardie sinusale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Microvoltage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Troubles diffus de la rep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Alternance électrique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Sus décalage ST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7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diopathie hypertensive finale-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Cardiopathie hypertensive finale-1</Template>
  <TotalTime>17908</TotalTime>
  <Words>745</Words>
  <Application>Microsoft Office PowerPoint</Application>
  <PresentationFormat>Affichage à l'écran (4:3)</PresentationFormat>
  <Paragraphs>198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Aharoni</vt:lpstr>
      <vt:lpstr>Arial</vt:lpstr>
      <vt:lpstr>Britannic Bold</vt:lpstr>
      <vt:lpstr>Calibri</vt:lpstr>
      <vt:lpstr>Calibri Light</vt:lpstr>
      <vt:lpstr>Times New Roman</vt:lpstr>
      <vt:lpstr>Wingdings</vt:lpstr>
      <vt:lpstr>Cardiopathie hypertensive finale-1</vt:lpstr>
      <vt:lpstr>Présentation PowerPoint</vt:lpstr>
      <vt:lpstr>INTRODUCTION </vt:lpstr>
      <vt:lpstr>OBJECTIFS </vt:lpstr>
      <vt:lpstr>METHODOLOGIE </vt:lpstr>
      <vt:lpstr>RESULTATS </vt:lpstr>
      <vt:lpstr>RESULTATS </vt:lpstr>
      <vt:lpstr>RESULTATS </vt:lpstr>
      <vt:lpstr>RESULTATS </vt:lpstr>
      <vt:lpstr>RESULTATS </vt:lpstr>
      <vt:lpstr>RESULTATS </vt:lpstr>
      <vt:lpstr>RESULTATS </vt:lpstr>
      <vt:lpstr>RESULTATS </vt:lpstr>
      <vt:lpstr>RESULTATS </vt:lpstr>
      <vt:lpstr>COMMENTAIRE </vt:lpstr>
      <vt:lpstr>COMMENTAIRE </vt:lpstr>
      <vt:lpstr>CONCLUSION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hyppolite</dc:creator>
  <cp:lastModifiedBy>hp</cp:lastModifiedBy>
  <cp:revision>85</cp:revision>
  <dcterms:created xsi:type="dcterms:W3CDTF">2021-10-03T12:09:08Z</dcterms:created>
  <dcterms:modified xsi:type="dcterms:W3CDTF">2021-10-27T11:26:31Z</dcterms:modified>
</cp:coreProperties>
</file>